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551" r:id="rId1"/>
  </p:sldMasterIdLst>
  <p:notesMasterIdLst>
    <p:notesMasterId r:id="rId23"/>
  </p:notesMasterIdLst>
  <p:sldIdLst>
    <p:sldId id="1901" r:id="rId2"/>
    <p:sldId id="1659" r:id="rId3"/>
    <p:sldId id="1861" r:id="rId4"/>
    <p:sldId id="1904" r:id="rId5"/>
    <p:sldId id="1818" r:id="rId6"/>
    <p:sldId id="1822" r:id="rId7"/>
    <p:sldId id="1820" r:id="rId8"/>
    <p:sldId id="1863" r:id="rId9"/>
    <p:sldId id="1684" r:id="rId10"/>
    <p:sldId id="1755" r:id="rId11"/>
    <p:sldId id="1757" r:id="rId12"/>
    <p:sldId id="1864" r:id="rId13"/>
    <p:sldId id="1865" r:id="rId14"/>
    <p:sldId id="1853" r:id="rId15"/>
    <p:sldId id="1854" r:id="rId16"/>
    <p:sldId id="1855" r:id="rId17"/>
    <p:sldId id="1856" r:id="rId18"/>
    <p:sldId id="1868" r:id="rId19"/>
    <p:sldId id="1838" r:id="rId20"/>
    <p:sldId id="1928" r:id="rId21"/>
    <p:sldId id="192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F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3F3B3B-BDEE-4C98-8275-E2569462978D}" v="104" dt="2021-04-27T21:52:17.8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86" autoAdjust="0"/>
    <p:restoredTop sz="89227" autoAdjust="0"/>
  </p:normalViewPr>
  <p:slideViewPr>
    <p:cSldViewPr snapToGrid="0">
      <p:cViewPr varScale="1">
        <p:scale>
          <a:sx n="100" d="100"/>
          <a:sy n="100" d="100"/>
        </p:scale>
        <p:origin x="39" y="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846C56-7833-41FB-90A3-AEA8AF1C4A75}" type="datetimeFigureOut">
              <a:rPr lang="en-US" smtClean="0"/>
              <a:t>4/27/2021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99BA8-66DC-45FC-AD54-ACC21756A2FD}" type="slidenum">
              <a:rPr lang="en-US" smtClean="0"/>
              <a:t>‹#›</a:t>
            </a:fld>
            <a:endParaRPr lang="en-US" dirty="0"/>
          </a:p>
        </p:txBody>
      </p:sp>
    </p:spTree>
    <p:extLst>
      <p:ext uri="{BB962C8B-B14F-4D97-AF65-F5344CB8AC3E}">
        <p14:creationId xmlns:p14="http://schemas.microsoft.com/office/powerpoint/2010/main" val="1498233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9596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a:latin typeface="Segoe UI Light" panose="020B0502040204020203" pitchFamily="34" charset="0"/>
                <a:cs typeface="Segoe UI Light" panose="020B0502040204020203" pitchFamily="34" charset="0"/>
              </a:rPr>
              <a:t>Azure Data Factory is a cloud-based ETL and data integration service that allows creation of data-driven workflows for orchestrating data movement and transforming data at scale. </a:t>
            </a:r>
          </a:p>
          <a:p>
            <a:pPr marL="0" indent="0">
              <a:lnSpc>
                <a:spcPct val="100000"/>
              </a:lnSpc>
              <a:buNone/>
            </a:pPr>
            <a:endParaRPr lang="en-US" dirty="0">
              <a:latin typeface="Segoe UI Light" panose="020B0502040204020203" pitchFamily="34" charset="0"/>
              <a:cs typeface="Segoe UI Light" panose="020B0502040204020203" pitchFamily="34" charset="0"/>
            </a:endParaRPr>
          </a:p>
          <a:p>
            <a:pPr>
              <a:lnSpc>
                <a:spcPct val="100000"/>
              </a:lnSpc>
              <a:spcAft>
                <a:spcPts val="600"/>
              </a:spcAft>
            </a:pPr>
            <a:r>
              <a:rPr lang="en-US" dirty="0">
                <a:latin typeface="Segoe UI Light" panose="020B0502040204020203" pitchFamily="34" charset="0"/>
                <a:cs typeface="Segoe UI Light" panose="020B0502040204020203" pitchFamily="34" charset="0"/>
              </a:rPr>
              <a:t>Create and schedule data-driven workflows (called pipelines) that can ingest data from disparate data stores</a:t>
            </a:r>
          </a:p>
          <a:p>
            <a:pPr>
              <a:lnSpc>
                <a:spcPct val="100000"/>
              </a:lnSpc>
              <a:spcAft>
                <a:spcPts val="600"/>
              </a:spcAft>
            </a:pPr>
            <a:r>
              <a:rPr lang="en-US" dirty="0">
                <a:latin typeface="Segoe UI Light" panose="020B0502040204020203" pitchFamily="34" charset="0"/>
                <a:cs typeface="Segoe UI Light" panose="020B0502040204020203" pitchFamily="34" charset="0"/>
              </a:rPr>
              <a:t>Build complex ETL processes that transform data visually with data flows</a:t>
            </a:r>
          </a:p>
          <a:p>
            <a:pPr>
              <a:lnSpc>
                <a:spcPct val="100000"/>
              </a:lnSpc>
              <a:spcAft>
                <a:spcPts val="600"/>
              </a:spcAft>
            </a:pPr>
            <a:r>
              <a:rPr lang="en-US" dirty="0">
                <a:latin typeface="Segoe UI Light" panose="020B0502040204020203" pitchFamily="34" charset="0"/>
                <a:cs typeface="Segoe UI Light" panose="020B0502040204020203" pitchFamily="34" charset="0"/>
              </a:rPr>
              <a:t>Use compute services such as Azure HDInsight Hadoop, Azure Databricks, and Azure SQL Database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a:latin typeface="Segoe UI Light" panose="020B0502040204020203" pitchFamily="34" charset="0"/>
                <a:cs typeface="Segoe UI Light" panose="020B0502040204020203" pitchFamily="34" charset="0"/>
              </a:rPr>
              <a:t>Data Factory contains a series of interconnected systems for data engineers:</a:t>
            </a:r>
          </a:p>
          <a:p>
            <a:pPr marL="0" indent="0">
              <a:lnSpc>
                <a:spcPct val="100000"/>
              </a:lnSpc>
              <a:buNone/>
            </a:pPr>
            <a:endParaRPr lang="en-US" dirty="0">
              <a:latin typeface="Segoe UI Light" panose="020B0502040204020203" pitchFamily="34" charset="0"/>
              <a:cs typeface="Segoe UI Light" panose="020B0502040204020203" pitchFamily="34" charset="0"/>
            </a:endParaRPr>
          </a:p>
          <a:p>
            <a:pPr marL="0" indent="0">
              <a:lnSpc>
                <a:spcPct val="100000"/>
              </a:lnSpc>
              <a:buNone/>
            </a:pPr>
            <a:r>
              <a:rPr lang="en-US" b="1" dirty="0">
                <a:latin typeface="Segoe UI Light" panose="020B0502040204020203" pitchFamily="34" charset="0"/>
                <a:cs typeface="Segoe UI Light" panose="020B0502040204020203" pitchFamily="34" charset="0"/>
              </a:rPr>
              <a:t>Connect and collect:</a:t>
            </a:r>
            <a:r>
              <a:rPr lang="en-US" dirty="0">
                <a:latin typeface="Segoe UI Light" panose="020B0502040204020203" pitchFamily="34" charset="0"/>
                <a:cs typeface="Segoe UI Light" panose="020B0502040204020203" pitchFamily="34" charset="0"/>
              </a:rPr>
              <a:t> Data Factory uses the </a:t>
            </a:r>
            <a:r>
              <a:rPr lang="en-US" b="1" dirty="0">
                <a:latin typeface="Segoe UI Light" panose="020B0502040204020203" pitchFamily="34" charset="0"/>
                <a:cs typeface="Segoe UI Light" panose="020B0502040204020203" pitchFamily="34" charset="0"/>
              </a:rPr>
              <a:t>Copy Activity</a:t>
            </a:r>
            <a:r>
              <a:rPr lang="en-US" dirty="0">
                <a:latin typeface="Segoe UI Light" panose="020B0502040204020203" pitchFamily="34" charset="0"/>
                <a:cs typeface="Segoe UI Light" panose="020B0502040204020203" pitchFamily="34" charset="0"/>
              </a:rPr>
              <a:t> in a data pipeline to move data from on-premises and cloud source data stores to a centralization data store in the cloud for analysis.</a:t>
            </a:r>
          </a:p>
          <a:p>
            <a:pPr marL="0" indent="0">
              <a:lnSpc>
                <a:spcPct val="100000"/>
              </a:lnSpc>
              <a:buNone/>
            </a:pPr>
            <a:endParaRPr lang="en-US" dirty="0">
              <a:latin typeface="Segoe UI Light" panose="020B0502040204020203" pitchFamily="34" charset="0"/>
              <a:cs typeface="Segoe UI Light" panose="020B0502040204020203" pitchFamily="34" charset="0"/>
            </a:endParaRPr>
          </a:p>
          <a:p>
            <a:pPr marL="0" indent="0">
              <a:lnSpc>
                <a:spcPct val="100000"/>
              </a:lnSpc>
              <a:buNone/>
            </a:pPr>
            <a:r>
              <a:rPr lang="en-US" b="1" dirty="0">
                <a:latin typeface="Segoe UI Light" panose="020B0502040204020203" pitchFamily="34" charset="0"/>
                <a:cs typeface="Segoe UI Light" panose="020B0502040204020203" pitchFamily="34" charset="0"/>
              </a:rPr>
              <a:t>Transform and enrich:</a:t>
            </a:r>
            <a:r>
              <a:rPr lang="en-US" dirty="0">
                <a:latin typeface="Segoe UI Light" panose="020B0502040204020203" pitchFamily="34" charset="0"/>
                <a:cs typeface="Segoe UI Light" panose="020B0502040204020203" pitchFamily="34" charset="0"/>
              </a:rPr>
              <a:t> Data flows enable data engineers to build data transformation graphs that execute on Spark… without understanding Spark clusters or programming.</a:t>
            </a:r>
          </a:p>
          <a:p>
            <a:pPr marL="0" indent="0">
              <a:lnSpc>
                <a:spcPct val="100000"/>
              </a:lnSpc>
              <a:buNone/>
            </a:pPr>
            <a:endParaRPr lang="en-US" dirty="0">
              <a:latin typeface="Segoe UI Light" panose="020B0502040204020203" pitchFamily="34" charset="0"/>
              <a:cs typeface="Segoe UI Light" panose="020B0502040204020203" pitchFamily="34" charset="0"/>
            </a:endParaRPr>
          </a:p>
          <a:p>
            <a:pPr marL="0" indent="0">
              <a:lnSpc>
                <a:spcPct val="100000"/>
              </a:lnSpc>
              <a:buNone/>
            </a:pPr>
            <a:r>
              <a:rPr lang="en-US" b="1" dirty="0">
                <a:latin typeface="Segoe UI Light" panose="020B0502040204020203" pitchFamily="34" charset="0"/>
                <a:cs typeface="Segoe UI Light" panose="020B0502040204020203" pitchFamily="34" charset="0"/>
              </a:rPr>
              <a:t>CI/CD and publish:</a:t>
            </a:r>
            <a:r>
              <a:rPr lang="en-US" dirty="0">
                <a:latin typeface="Segoe UI Light" panose="020B0502040204020203" pitchFamily="34" charset="0"/>
                <a:cs typeface="Segoe UI Light" panose="020B0502040204020203" pitchFamily="34" charset="0"/>
              </a:rPr>
              <a:t> Full support for CI/CD of data pipelines using Azure DevOps and GitHub allows incremental development and delivery of ETL processes before publishing.</a:t>
            </a:r>
          </a:p>
          <a:p>
            <a:pPr marL="0" indent="0">
              <a:lnSpc>
                <a:spcPct val="100000"/>
              </a:lnSpc>
              <a:buNone/>
            </a:pPr>
            <a:endParaRPr lang="en-US" dirty="0">
              <a:latin typeface="Segoe UI Light" panose="020B0502040204020203" pitchFamily="34" charset="0"/>
              <a:cs typeface="Segoe UI Light" panose="020B0502040204020203" pitchFamily="34" charset="0"/>
            </a:endParaRPr>
          </a:p>
          <a:p>
            <a:pPr marL="0" indent="0">
              <a:lnSpc>
                <a:spcPct val="100000"/>
              </a:lnSpc>
              <a:buNone/>
            </a:pPr>
            <a:r>
              <a:rPr lang="en-US" b="1" dirty="0">
                <a:latin typeface="Segoe UI Light" panose="020B0502040204020203" pitchFamily="34" charset="0"/>
                <a:cs typeface="Segoe UI Light" panose="020B0502040204020203" pitchFamily="34" charset="0"/>
              </a:rPr>
              <a:t>Monitor:</a:t>
            </a:r>
            <a:r>
              <a:rPr lang="en-US" dirty="0">
                <a:latin typeface="Segoe UI Light" panose="020B0502040204020203" pitchFamily="34" charset="0"/>
                <a:cs typeface="Segoe UI Light" panose="020B0502040204020203" pitchFamily="34" charset="0"/>
              </a:rPr>
              <a:t> Built-in support for pipeline monitoring using Azure Monitor, API, PowerShell, Azure Monitor logs, and health panels on the Azure portal.</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UI Light" panose="020B0502040204020203" pitchFamily="34" charset="0"/>
                <a:cs typeface="Segoe UI Light" panose="020B0502040204020203" pitchFamily="34" charset="0"/>
              </a:rPr>
              <a:t>Azure Data Factory components work together to provide the platform on which you can compose data-driven workflows with steps to move and transform data.  Below are key components within Data Factory: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600"/>
              </a:spcAft>
              <a:buNone/>
            </a:pPr>
            <a:r>
              <a:rPr lang="en-US" dirty="0">
                <a:latin typeface="Segoe UI Light" panose="020B0502040204020203" pitchFamily="34" charset="0"/>
                <a:cs typeface="Segoe UI Light" panose="020B0502040204020203" pitchFamily="34" charset="0"/>
              </a:rPr>
              <a:t>Data ingestion and transformation using Data Factory and Databricks by doing the following:</a:t>
            </a:r>
          </a:p>
          <a:p>
            <a:pPr marL="457200" indent="-457200">
              <a:lnSpc>
                <a:spcPct val="100000"/>
              </a:lnSpc>
              <a:spcAft>
                <a:spcPts val="600"/>
              </a:spcAft>
              <a:buFont typeface="+mj-lt"/>
              <a:buAutoNum type="arabicPeriod"/>
            </a:pPr>
            <a:r>
              <a:rPr lang="en-US" b="1" dirty="0">
                <a:latin typeface="Segoe UI Light" panose="020B0502040204020203" pitchFamily="34" charset="0"/>
                <a:cs typeface="Segoe UI Light" panose="020B0502040204020203" pitchFamily="34" charset="0"/>
              </a:rPr>
              <a:t>Create an Azure storage account</a:t>
            </a:r>
            <a:r>
              <a:rPr lang="en-US" dirty="0">
                <a:latin typeface="Segoe UI Light" panose="020B0502040204020203" pitchFamily="34" charset="0"/>
                <a:cs typeface="Segoe UI Light" panose="020B0502040204020203" pitchFamily="34" charset="0"/>
              </a:rPr>
              <a:t>. You'll use this storage account to store your ingested and transformed data.</a:t>
            </a:r>
          </a:p>
          <a:p>
            <a:pPr marL="457200" indent="-457200">
              <a:lnSpc>
                <a:spcPct val="100000"/>
              </a:lnSpc>
              <a:spcAft>
                <a:spcPts val="600"/>
              </a:spcAft>
              <a:buFont typeface="+mj-lt"/>
              <a:buAutoNum type="arabicPeriod"/>
            </a:pPr>
            <a:r>
              <a:rPr lang="en-US" b="1" dirty="0">
                <a:latin typeface="Segoe UI Light" panose="020B0502040204020203" pitchFamily="34" charset="0"/>
                <a:cs typeface="Segoe UI Light" panose="020B0502040204020203" pitchFamily="34" charset="0"/>
              </a:rPr>
              <a:t>Create a Data Factory instance</a:t>
            </a:r>
            <a:r>
              <a:rPr lang="en-US" dirty="0">
                <a:latin typeface="Segoe UI Light" panose="020B0502040204020203" pitchFamily="34" charset="0"/>
                <a:cs typeface="Segoe UI Light" panose="020B0502040204020203" pitchFamily="34" charset="0"/>
              </a:rPr>
              <a:t>. After you set up your storage account, create your Data Factory instance by using the Azure portal.</a:t>
            </a:r>
          </a:p>
          <a:p>
            <a:pPr marL="457200" indent="-457200">
              <a:lnSpc>
                <a:spcPct val="100000"/>
              </a:lnSpc>
              <a:spcAft>
                <a:spcPts val="600"/>
              </a:spcAft>
              <a:buFont typeface="+mj-lt"/>
              <a:buAutoNum type="arabicPeriod"/>
            </a:pPr>
            <a:r>
              <a:rPr lang="en-US" b="1" dirty="0">
                <a:latin typeface="Segoe UI Light" panose="020B0502040204020203" pitchFamily="34" charset="0"/>
                <a:cs typeface="Segoe UI Light" panose="020B0502040204020203" pitchFamily="34" charset="0"/>
              </a:rPr>
              <a:t>Create a data workflow pipeline</a:t>
            </a:r>
            <a:r>
              <a:rPr lang="en-US" dirty="0">
                <a:latin typeface="Segoe UI Light" panose="020B0502040204020203" pitchFamily="34" charset="0"/>
                <a:cs typeface="Segoe UI Light" panose="020B0502040204020203" pitchFamily="34" charset="0"/>
              </a:rPr>
              <a:t>. To create the pipeline, copy data from your source by using a copy activity in Data Factory. A copy activity allows you to copy data from different on-premises and cloud sources.</a:t>
            </a:r>
          </a:p>
          <a:p>
            <a:pPr marL="457200" indent="-457200">
              <a:lnSpc>
                <a:spcPct val="100000"/>
              </a:lnSpc>
              <a:spcAft>
                <a:spcPts val="600"/>
              </a:spcAft>
              <a:buFont typeface="+mj-lt"/>
              <a:buAutoNum type="arabicPeriod"/>
            </a:pPr>
            <a:r>
              <a:rPr lang="en-US" b="1" dirty="0">
                <a:latin typeface="Segoe UI Light" panose="020B0502040204020203" pitchFamily="34" charset="0"/>
                <a:cs typeface="Segoe UI Light" panose="020B0502040204020203" pitchFamily="34" charset="0"/>
              </a:rPr>
              <a:t>Add a Databricks notebook to the pipeline</a:t>
            </a:r>
            <a:r>
              <a:rPr lang="en-US" dirty="0">
                <a:latin typeface="Segoe UI Light" panose="020B0502040204020203" pitchFamily="34" charset="0"/>
                <a:cs typeface="Segoe UI Light" panose="020B0502040204020203" pitchFamily="34" charset="0"/>
              </a:rPr>
              <a:t>. This notebook contains the code to transform and clean the raw data as required.</a:t>
            </a:r>
          </a:p>
          <a:p>
            <a:pPr marL="457200" indent="-457200">
              <a:lnSpc>
                <a:spcPct val="100000"/>
              </a:lnSpc>
              <a:spcAft>
                <a:spcPts val="600"/>
              </a:spcAft>
              <a:buFont typeface="+mj-lt"/>
              <a:buAutoNum type="arabicPeriod"/>
            </a:pPr>
            <a:r>
              <a:rPr lang="en-US" b="1" dirty="0">
                <a:latin typeface="Segoe UI Light" panose="020B0502040204020203" pitchFamily="34" charset="0"/>
                <a:cs typeface="Segoe UI Light" panose="020B0502040204020203" pitchFamily="34" charset="0"/>
              </a:rPr>
              <a:t>Analyze the data</a:t>
            </a:r>
            <a:r>
              <a:rPr lang="en-US" dirty="0">
                <a:latin typeface="Segoe UI Light" panose="020B0502040204020203" pitchFamily="34" charset="0"/>
                <a:cs typeface="Segoe UI Light" panose="020B0502040204020203" pitchFamily="34" charset="0"/>
              </a:rPr>
              <a:t>. Now that your data is cleaned up, use Databricks notebooks to further train the data or analyze it to output the required results.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600"/>
              </a:spcAft>
              <a:buNone/>
            </a:pPr>
            <a:r>
              <a:rPr lang="en-US" sz="900" dirty="0">
                <a:latin typeface="Segoe UI Light" panose="020B0502040204020203" pitchFamily="34" charset="0"/>
                <a:cs typeface="Segoe UI Light" panose="020B0502040204020203" pitchFamily="34" charset="0"/>
              </a:rPr>
              <a:t>Data Flow:</a:t>
            </a:r>
          </a:p>
          <a:p>
            <a:pPr algn="l">
              <a:spcAft>
                <a:spcPts val="600"/>
              </a:spcAft>
              <a:buFont typeface="+mj-lt"/>
              <a:buAutoNum type="arabicPeriod"/>
            </a:pPr>
            <a:r>
              <a:rPr lang="en-US" sz="900" b="0" i="0" u="none" strike="noStrike" dirty="0">
                <a:effectLst/>
                <a:latin typeface="Segoe UI Light" panose="020B0502040204020203" pitchFamily="34" charset="0"/>
                <a:cs typeface="Segoe UI Light" panose="020B0502040204020203" pitchFamily="34" charset="0"/>
              </a:rPr>
              <a:t>Data is ingested into big data stores from multiple sources. </a:t>
            </a:r>
          </a:p>
          <a:p>
            <a:pPr algn="l">
              <a:spcAft>
                <a:spcPts val="600"/>
              </a:spcAft>
              <a:buFont typeface="+mj-lt"/>
              <a:buAutoNum type="arabicPeriod"/>
            </a:pPr>
            <a:r>
              <a:rPr lang="en-US" sz="900" b="0" i="0" u="none" strike="noStrike" dirty="0">
                <a:effectLst/>
                <a:latin typeface="Segoe UI Light" panose="020B0502040204020203" pitchFamily="34" charset="0"/>
                <a:cs typeface="Segoe UI Light" panose="020B0502040204020203" pitchFamily="34" charset="0"/>
              </a:rPr>
              <a:t>Hadoop, Spark, and machine learning algorithms prepare and train the data</a:t>
            </a:r>
          </a:p>
          <a:p>
            <a:pPr algn="l">
              <a:spcAft>
                <a:spcPts val="600"/>
              </a:spcAft>
              <a:buFont typeface="+mj-lt"/>
              <a:buAutoNum type="arabicPeriod"/>
            </a:pPr>
            <a:r>
              <a:rPr lang="en-US" sz="900" b="0" i="0" u="none" strike="noStrike" dirty="0">
                <a:effectLst/>
                <a:latin typeface="Segoe UI Light" panose="020B0502040204020203" pitchFamily="34" charset="0"/>
                <a:cs typeface="Segoe UI Light" panose="020B0502040204020203" pitchFamily="34" charset="0"/>
              </a:rPr>
              <a:t>Synapse SQL pool uses PolyBase to query the big data stores</a:t>
            </a:r>
          </a:p>
          <a:p>
            <a:pPr algn="l">
              <a:spcAft>
                <a:spcPts val="600"/>
              </a:spcAft>
              <a:buFont typeface="+mj-lt"/>
              <a:buAutoNum type="arabicPeriod"/>
            </a:pPr>
            <a:r>
              <a:rPr lang="en-US" sz="900" b="0" i="0" u="none" strike="noStrike" dirty="0">
                <a:effectLst/>
                <a:latin typeface="Segoe UI Light" panose="020B0502040204020203" pitchFamily="34" charset="0"/>
                <a:cs typeface="Segoe UI Light" panose="020B0502040204020203" pitchFamily="34" charset="0"/>
              </a:rPr>
              <a:t>PolyBase uses standard T-SQL queries to bring the data into Synapse SQL pool tables.</a:t>
            </a:r>
          </a:p>
          <a:p>
            <a:pPr algn="l">
              <a:spcAft>
                <a:spcPts val="600"/>
              </a:spcAft>
              <a:buFont typeface="+mj-lt"/>
              <a:buAutoNum type="arabicPeriod"/>
            </a:pPr>
            <a:r>
              <a:rPr lang="en-US" sz="900" b="0" i="0" u="none" strike="noStrike" dirty="0">
                <a:effectLst/>
                <a:latin typeface="Segoe UI Light" panose="020B0502040204020203" pitchFamily="34" charset="0"/>
                <a:cs typeface="Segoe UI Light" panose="020B0502040204020203" pitchFamily="34" charset="0"/>
              </a:rPr>
              <a:t>Synapse SQL pool stores data in relational tables with columnar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900" b="1" dirty="0">
                <a:latin typeface="Segoe UI Light" panose="020B0502040204020203" pitchFamily="34" charset="0"/>
                <a:cs typeface="Segoe UI Light" panose="020B0502040204020203" pitchFamily="34" charset="0"/>
              </a:rPr>
              <a:t>Azure Storage: </a:t>
            </a:r>
            <a:r>
              <a:rPr lang="en-US" sz="900" dirty="0">
                <a:latin typeface="Segoe UI Light" panose="020B0502040204020203" pitchFamily="34" charset="0"/>
                <a:cs typeface="Segoe UI Light" panose="020B0502040204020203" pitchFamily="34" charset="0"/>
              </a:rPr>
              <a:t>Synapse SQL uses Azure Storage where data is sharded into distributions to optimize the performance. The following sharding patterns are available:</a:t>
            </a:r>
          </a:p>
          <a:p>
            <a:pPr>
              <a:lnSpc>
                <a:spcPct val="100000"/>
              </a:lnSpc>
            </a:pPr>
            <a:r>
              <a:rPr lang="en-US" sz="900" dirty="0">
                <a:latin typeface="Segoe UI Light" panose="020B0502040204020203" pitchFamily="34" charset="0"/>
                <a:cs typeface="Segoe UI Light" panose="020B0502040204020203" pitchFamily="34" charset="0"/>
              </a:rPr>
              <a:t>Hash</a:t>
            </a:r>
          </a:p>
          <a:p>
            <a:pPr>
              <a:lnSpc>
                <a:spcPct val="100000"/>
              </a:lnSpc>
            </a:pPr>
            <a:r>
              <a:rPr lang="en-US" sz="900" dirty="0">
                <a:latin typeface="Segoe UI Light" panose="020B0502040204020203" pitchFamily="34" charset="0"/>
                <a:cs typeface="Segoe UI Light" panose="020B0502040204020203" pitchFamily="34" charset="0"/>
              </a:rPr>
              <a:t>Round Robin</a:t>
            </a:r>
          </a:p>
          <a:p>
            <a:pPr>
              <a:lnSpc>
                <a:spcPct val="100000"/>
              </a:lnSpc>
            </a:pPr>
            <a:r>
              <a:rPr lang="en-US" sz="900" dirty="0">
                <a:latin typeface="Segoe UI Light" panose="020B0502040204020203" pitchFamily="34" charset="0"/>
                <a:cs typeface="Segoe UI Light" panose="020B0502040204020203" pitchFamily="34" charset="0"/>
              </a:rPr>
              <a:t>Replicate</a:t>
            </a:r>
          </a:p>
          <a:p>
            <a:pPr marL="0" indent="0">
              <a:lnSpc>
                <a:spcPct val="100000"/>
              </a:lnSpc>
              <a:buNone/>
            </a:pPr>
            <a:endParaRPr lang="en-US" sz="900" dirty="0">
              <a:latin typeface="Segoe UI Light" panose="020B0502040204020203" pitchFamily="34" charset="0"/>
              <a:cs typeface="Segoe UI Light" panose="020B0502040204020203" pitchFamily="34" charset="0"/>
            </a:endParaRPr>
          </a:p>
          <a:p>
            <a:pPr marL="0" indent="0">
              <a:lnSpc>
                <a:spcPct val="100000"/>
              </a:lnSpc>
              <a:buNone/>
            </a:pPr>
            <a:r>
              <a:rPr lang="en-US" sz="900" b="1" dirty="0">
                <a:latin typeface="Segoe UI Light" panose="020B0502040204020203" pitchFamily="34" charset="0"/>
                <a:cs typeface="Segoe UI Light" panose="020B0502040204020203" pitchFamily="34" charset="0"/>
              </a:rPr>
              <a:t>Control node</a:t>
            </a:r>
            <a:r>
              <a:rPr lang="en-US" sz="900" dirty="0">
                <a:latin typeface="Segoe UI Light" panose="020B0502040204020203" pitchFamily="34" charset="0"/>
                <a:cs typeface="Segoe UI Light" panose="020B0502040204020203" pitchFamily="34" charset="0"/>
              </a:rPr>
              <a:t> is the front end that interacts with all applications and connections. </a:t>
            </a:r>
          </a:p>
          <a:p>
            <a:pPr>
              <a:lnSpc>
                <a:spcPct val="100000"/>
              </a:lnSpc>
            </a:pPr>
            <a:r>
              <a:rPr lang="en-US" sz="900" dirty="0">
                <a:latin typeface="Segoe UI Light" panose="020B0502040204020203" pitchFamily="34" charset="0"/>
                <a:cs typeface="Segoe UI Light" panose="020B0502040204020203" pitchFamily="34" charset="0"/>
              </a:rPr>
              <a:t>The MPP engine runs on the Control node to optimize and coordinate parallel queries. </a:t>
            </a:r>
          </a:p>
          <a:p>
            <a:pPr>
              <a:lnSpc>
                <a:spcPct val="100000"/>
              </a:lnSpc>
            </a:pPr>
            <a:r>
              <a:rPr lang="en-US" sz="900" dirty="0">
                <a:latin typeface="Segoe UI Light" panose="020B0502040204020203" pitchFamily="34" charset="0"/>
                <a:cs typeface="Segoe UI Light" panose="020B0502040204020203" pitchFamily="34" charset="0"/>
              </a:rPr>
              <a:t>When a T-SQL query is submitted, the Control node transforms it into queries that run against each distribution in parallel.</a:t>
            </a:r>
          </a:p>
          <a:p>
            <a:pPr marL="0" indent="0">
              <a:lnSpc>
                <a:spcPct val="100000"/>
              </a:lnSpc>
              <a:buNone/>
            </a:pPr>
            <a:endParaRPr lang="en-US" sz="900" dirty="0">
              <a:latin typeface="Segoe UI Light" panose="020B0502040204020203" pitchFamily="34" charset="0"/>
              <a:cs typeface="Segoe UI Light" panose="020B0502040204020203" pitchFamily="34" charset="0"/>
            </a:endParaRPr>
          </a:p>
          <a:p>
            <a:pPr marL="0" indent="0">
              <a:lnSpc>
                <a:spcPct val="100000"/>
              </a:lnSpc>
              <a:buNone/>
            </a:pPr>
            <a:r>
              <a:rPr lang="en-US" sz="900" b="1" dirty="0">
                <a:latin typeface="Segoe UI Light" panose="020B0502040204020203" pitchFamily="34" charset="0"/>
                <a:cs typeface="Segoe UI Light" panose="020B0502040204020203" pitchFamily="34" charset="0"/>
              </a:rPr>
              <a:t>Compute nodes</a:t>
            </a:r>
            <a:r>
              <a:rPr lang="en-US" sz="900" dirty="0">
                <a:latin typeface="Segoe UI Light" panose="020B0502040204020203" pitchFamily="34" charset="0"/>
                <a:cs typeface="Segoe UI Light" panose="020B0502040204020203" pitchFamily="34" charset="0"/>
              </a:rPr>
              <a:t> provide the computational power. </a:t>
            </a:r>
          </a:p>
          <a:p>
            <a:pPr>
              <a:lnSpc>
                <a:spcPct val="100000"/>
              </a:lnSpc>
            </a:pPr>
            <a:r>
              <a:rPr lang="en-US" sz="900" dirty="0">
                <a:latin typeface="Segoe UI Light" panose="020B0502040204020203" pitchFamily="34" charset="0"/>
                <a:cs typeface="Segoe UI Light" panose="020B0502040204020203" pitchFamily="34" charset="0"/>
              </a:rPr>
              <a:t>Distributions map to Compute nodes for processing. </a:t>
            </a:r>
          </a:p>
          <a:p>
            <a:pPr>
              <a:lnSpc>
                <a:spcPct val="100000"/>
              </a:lnSpc>
            </a:pPr>
            <a:r>
              <a:rPr lang="en-US" sz="900" dirty="0">
                <a:latin typeface="Segoe UI Light" panose="020B0502040204020203" pitchFamily="34" charset="0"/>
                <a:cs typeface="Segoe UI Light" panose="020B0502040204020203" pitchFamily="34" charset="0"/>
              </a:rPr>
              <a:t>As you pay for more compute resources, distributions are remapped to available Compute nodes. </a:t>
            </a:r>
          </a:p>
          <a:p>
            <a:pPr marL="0" indent="0">
              <a:lnSpc>
                <a:spcPct val="100000"/>
              </a:lnSpc>
              <a:buNone/>
            </a:pPr>
            <a:endParaRPr lang="en-US" sz="900" dirty="0">
              <a:latin typeface="Segoe UI Light" panose="020B0502040204020203" pitchFamily="34" charset="0"/>
              <a:cs typeface="Segoe UI Light" panose="020B0502040204020203" pitchFamily="34" charset="0"/>
            </a:endParaRPr>
          </a:p>
          <a:p>
            <a:pPr marL="0" indent="0">
              <a:lnSpc>
                <a:spcPct val="100000"/>
              </a:lnSpc>
              <a:buNone/>
            </a:pPr>
            <a:r>
              <a:rPr lang="en-US" sz="900" b="1" dirty="0">
                <a:latin typeface="Segoe UI Light" panose="020B0502040204020203" pitchFamily="34" charset="0"/>
                <a:cs typeface="Segoe UI Light" panose="020B0502040204020203" pitchFamily="34" charset="0"/>
              </a:rPr>
              <a:t>Data Movement Service</a:t>
            </a:r>
            <a:r>
              <a:rPr lang="en-US" sz="900" dirty="0">
                <a:latin typeface="Segoe UI Light" panose="020B0502040204020203" pitchFamily="34" charset="0"/>
                <a:cs typeface="Segoe UI Light" panose="020B0502040204020203" pitchFamily="34" charset="0"/>
              </a:rPr>
              <a:t> is the data transport technology that coordinates data movement between the Compute nodes.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b="1" dirty="0">
                <a:latin typeface="Segoe UI Light" panose="020B0502040204020203" pitchFamily="34" charset="0"/>
                <a:cs typeface="Segoe UI Light" panose="020B0502040204020203" pitchFamily="34" charset="0"/>
              </a:rPr>
              <a:t>Hash-Distributed Table</a:t>
            </a:r>
            <a:r>
              <a:rPr lang="en-US" dirty="0">
                <a:latin typeface="Segoe UI Light" panose="020B0502040204020203" pitchFamily="34" charset="0"/>
                <a:cs typeface="Segoe UI Light" panose="020B0502040204020203" pitchFamily="34" charset="0"/>
              </a:rPr>
              <a:t>s</a:t>
            </a:r>
          </a:p>
          <a:p>
            <a:pPr marL="0" indent="0">
              <a:lnSpc>
                <a:spcPct val="100000"/>
              </a:lnSpc>
              <a:buNone/>
            </a:pPr>
            <a:r>
              <a:rPr lang="en-US" dirty="0">
                <a:latin typeface="Segoe UI Light" panose="020B0502040204020203" pitchFamily="34" charset="0"/>
                <a:cs typeface="Segoe UI Light" panose="020B0502040204020203" pitchFamily="34" charset="0"/>
              </a:rPr>
              <a:t>In the table definition, one of the columns is designated as the distribution column. The hash function uses the values in the distribution column to assign each row to a distribution.</a:t>
            </a:r>
          </a:p>
          <a:p>
            <a:pPr marL="0" indent="0">
              <a:lnSpc>
                <a:spcPct val="100000"/>
              </a:lnSpc>
              <a:buNone/>
            </a:pPr>
            <a:endParaRPr lang="en-US" dirty="0">
              <a:latin typeface="Segoe UI Light" panose="020B0502040204020203" pitchFamily="34" charset="0"/>
              <a:cs typeface="Segoe UI Light" panose="020B0502040204020203" pitchFamily="34" charset="0"/>
            </a:endParaRPr>
          </a:p>
          <a:p>
            <a:pPr algn="l">
              <a:spcAft>
                <a:spcPts val="6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Each row belongs to one distribution</a:t>
            </a:r>
          </a:p>
          <a:p>
            <a:pPr algn="l">
              <a:spcAft>
                <a:spcPts val="6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A deterministic hash algorithm assigns each row to one distribution</a:t>
            </a:r>
          </a:p>
          <a:p>
            <a:pPr algn="l">
              <a:spcAft>
                <a:spcPts val="6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The number of table rows per distribution varies as shown by the different sizes of tables</a:t>
            </a:r>
          </a:p>
          <a:p>
            <a:pPr algn="l">
              <a:spcAft>
                <a:spcPts val="600"/>
              </a:spcAft>
              <a:buFont typeface="Arial" panose="020B0604020202020204" pitchFamily="34" charset="0"/>
              <a:buChar char="•"/>
            </a:pPr>
            <a:endParaRPr lang="en-US" b="0" i="0" u="none" strike="noStrike" dirty="0">
              <a:effectLst/>
              <a:latin typeface="Segoe UI Light" panose="020B0502040204020203" pitchFamily="34" charset="0"/>
              <a:cs typeface="Segoe UI Light" panose="020B0502040204020203" pitchFamily="34" charset="0"/>
            </a:endParaRPr>
          </a:p>
          <a:p>
            <a:r>
              <a:rPr lang="en-US" sz="1000" b="1" dirty="0">
                <a:latin typeface="Segoe UI Light" panose="020B0502040204020203" pitchFamily="34" charset="0"/>
                <a:cs typeface="Segoe UI Light" panose="020B0502040204020203" pitchFamily="34" charset="0"/>
              </a:rPr>
              <a:t>Round-Robin Distributed Tables</a:t>
            </a:r>
          </a:p>
          <a:p>
            <a:pPr marL="285750" indent="-285750">
              <a:spcAft>
                <a:spcPts val="12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A round-robin distributed table distributes data evenly across the table but without any further optimization. </a:t>
            </a:r>
          </a:p>
          <a:p>
            <a:pPr marL="285750" indent="-285750">
              <a:spcAft>
                <a:spcPts val="12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A distribution is first chosen at random and then buffers of rows are assigned to distributions sequentially</a:t>
            </a:r>
          </a:p>
          <a:p>
            <a:pPr algn="l">
              <a:spcAft>
                <a:spcPts val="600"/>
              </a:spcAft>
              <a:buFont typeface="Arial" panose="020B0604020202020204" pitchFamily="34" charset="0"/>
              <a:buChar char="•"/>
            </a:pPr>
            <a:endParaRPr lang="en-US" b="0" i="0" u="none" strike="noStrike" dirty="0">
              <a:effectLst/>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1200"/>
              </a:spcAft>
            </a:pPr>
            <a:r>
              <a:rPr lang="en-US" dirty="0">
                <a:latin typeface="Segoe UI Light" panose="020B0502040204020203" pitchFamily="34" charset="0"/>
                <a:cs typeface="Segoe UI Light" panose="020B0502040204020203" pitchFamily="34" charset="0"/>
              </a:rPr>
              <a:t>A replicated table caches a full copy of the table on each compute node</a:t>
            </a:r>
          </a:p>
          <a:p>
            <a:pPr>
              <a:lnSpc>
                <a:spcPct val="100000"/>
              </a:lnSpc>
              <a:spcAft>
                <a:spcPts val="1200"/>
              </a:spcAft>
            </a:pPr>
            <a:r>
              <a:rPr lang="en-US" dirty="0">
                <a:latin typeface="Segoe UI Light" panose="020B0502040204020203" pitchFamily="34" charset="0"/>
                <a:cs typeface="Segoe UI Light" panose="020B0502040204020203" pitchFamily="34" charset="0"/>
              </a:rPr>
              <a:t>Consequently, replicating a table removes the need to transfer data among compute nodes before a join or aggregation</a:t>
            </a:r>
          </a:p>
          <a:p>
            <a:pPr>
              <a:lnSpc>
                <a:spcPct val="100000"/>
              </a:lnSpc>
              <a:spcAft>
                <a:spcPts val="1200"/>
              </a:spcAft>
            </a:pPr>
            <a:r>
              <a:rPr lang="en-US" dirty="0">
                <a:latin typeface="Segoe UI Light" panose="020B0502040204020203" pitchFamily="34" charset="0"/>
                <a:cs typeface="Segoe UI Light" panose="020B0502040204020203" pitchFamily="34" charset="0"/>
              </a:rPr>
              <a:t>Replicated tables are best utilized with small tables</a:t>
            </a:r>
          </a:p>
          <a:p>
            <a:pPr>
              <a:lnSpc>
                <a:spcPct val="100000"/>
              </a:lnSpc>
              <a:spcAft>
                <a:spcPts val="1200"/>
              </a:spcAft>
            </a:pPr>
            <a:r>
              <a:rPr lang="en-US" dirty="0">
                <a:latin typeface="Segoe UI Light" panose="020B0502040204020203" pitchFamily="34" charset="0"/>
                <a:cs typeface="Segoe UI Light" panose="020B0502040204020203" pitchFamily="34" charset="0"/>
              </a:rPr>
              <a:t>Extra storage is required and there is additional overhead that is incurred when writing data... making large tables impractical</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711620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20</a:t>
            </a:fld>
            <a:endParaRPr lang="en-US" dirty="0"/>
          </a:p>
        </p:txBody>
      </p:sp>
    </p:spTree>
    <p:extLst>
      <p:ext uri="{BB962C8B-B14F-4D97-AF65-F5344CB8AC3E}">
        <p14:creationId xmlns:p14="http://schemas.microsoft.com/office/powerpoint/2010/main" val="987940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21</a:t>
            </a:fld>
            <a:endParaRPr lang="en-US" dirty="0"/>
          </a:p>
        </p:txBody>
      </p:sp>
    </p:spTree>
    <p:extLst>
      <p:ext uri="{BB962C8B-B14F-4D97-AF65-F5344CB8AC3E}">
        <p14:creationId xmlns:p14="http://schemas.microsoft.com/office/powerpoint/2010/main" val="1917197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4/27/2021 3:04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87594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419109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2098689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tx2"/>
                </a:solidFill>
              </a:defRPr>
            </a:lvl1pPr>
          </a:lstStyle>
          <a:p>
            <a:r>
              <a:rPr lang="en-US">
                <a:solidFill>
                  <a:schemeClr val="tx1"/>
                </a:solidFill>
              </a:rPr>
              <a:t>Microsoft Azure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F8B43D0D-A719-438E-B092-F8DB6E9C956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D668B8DE-8869-4679-AEE9-FFC840F28501}"/>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bg2"/>
                </a:solidFill>
              </a:defRPr>
            </a:lvl1pPr>
          </a:lstStyle>
          <a:p>
            <a:r>
              <a:rPr lang="en-US"/>
              <a:t>Microsoft Azure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0AA712FF-FC9D-46B5-A459-E64B25CB6DF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 name="Picture 1" descr="Microsoft Azure logo">
            <a:extLst>
              <a:ext uri="{FF2B5EF4-FFF2-40B4-BE49-F238E27FC236}">
                <a16:creationId xmlns:a16="http://schemas.microsoft.com/office/drawing/2014/main" id="{02DCC0E7-1C9C-415C-8C35-2CC155580D7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Azure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Microsoft Azure logo">
            <a:extLst>
              <a:ext uri="{FF2B5EF4-FFF2-40B4-BE49-F238E27FC236}">
                <a16:creationId xmlns:a16="http://schemas.microsoft.com/office/drawing/2014/main" id="{CF49581D-D3CF-40EF-B525-95539EB7C2D1}"/>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98CDC23F-FCF7-47E1-B4DA-D74A0C28B5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4" name="Footer Placeholder 1">
            <a:extLst>
              <a:ext uri="{FF2B5EF4-FFF2-40B4-BE49-F238E27FC236}">
                <a16:creationId xmlns:a16="http://schemas.microsoft.com/office/drawing/2014/main" id="{54FD6A87-9742-4B26-A085-EB77376E3B5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11" name="Group 10">
            <a:extLst>
              <a:ext uri="{FF2B5EF4-FFF2-40B4-BE49-F238E27FC236}">
                <a16:creationId xmlns:a16="http://schemas.microsoft.com/office/drawing/2014/main" id="{DBCFDBAA-F2E9-4E84-AF9D-6B3ABCD9121B}"/>
              </a:ext>
            </a:extLst>
          </p:cNvPr>
          <p:cNvGrpSpPr/>
          <p:nvPr userDrawn="1"/>
        </p:nvGrpSpPr>
        <p:grpSpPr>
          <a:xfrm>
            <a:off x="6383137" y="589416"/>
            <a:ext cx="5671978" cy="5679168"/>
            <a:chOff x="6383137" y="589416"/>
            <a:chExt cx="5671978" cy="5679168"/>
          </a:xfrm>
        </p:grpSpPr>
        <p:sp>
          <p:nvSpPr>
            <p:cNvPr id="12" name="Oval 11">
              <a:extLst>
                <a:ext uri="{FF2B5EF4-FFF2-40B4-BE49-F238E27FC236}">
                  <a16:creationId xmlns:a16="http://schemas.microsoft.com/office/drawing/2014/main" id="{7F4A7F08-7570-4702-A949-4835CCE9B03E}"/>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06BEA2-ABC1-4CD4-B9FC-F45A71AC9859}"/>
                </a:ext>
              </a:extLst>
            </p:cNvPr>
            <p:cNvGrpSpPr/>
            <p:nvPr userDrawn="1"/>
          </p:nvGrpSpPr>
          <p:grpSpPr>
            <a:xfrm>
              <a:off x="6600946" y="859776"/>
              <a:ext cx="5148588" cy="5138447"/>
              <a:chOff x="6600946" y="859776"/>
              <a:chExt cx="5148588" cy="5138447"/>
            </a:xfrm>
          </p:grpSpPr>
          <p:grpSp>
            <p:nvGrpSpPr>
              <p:cNvPr id="14" name="Graphic 1">
                <a:extLst>
                  <a:ext uri="{FF2B5EF4-FFF2-40B4-BE49-F238E27FC236}">
                    <a16:creationId xmlns:a16="http://schemas.microsoft.com/office/drawing/2014/main" id="{F9BAC21C-F989-4EBD-81C6-7EE9418B8FA2}"/>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26" name="Freeform: Shape 25">
                  <a:extLst>
                    <a:ext uri="{FF2B5EF4-FFF2-40B4-BE49-F238E27FC236}">
                      <a16:creationId xmlns:a16="http://schemas.microsoft.com/office/drawing/2014/main" id="{D8DED2E4-1305-4F89-A5A3-E9F04ED34E0F}"/>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27" name="Freeform: Shape 26">
                  <a:extLst>
                    <a:ext uri="{FF2B5EF4-FFF2-40B4-BE49-F238E27FC236}">
                      <a16:creationId xmlns:a16="http://schemas.microsoft.com/office/drawing/2014/main" id="{8B8FDFD2-6DC2-46C3-BEBA-C3C38CB0E8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28" name="Freeform: Shape 27">
                  <a:extLst>
                    <a:ext uri="{FF2B5EF4-FFF2-40B4-BE49-F238E27FC236}">
                      <a16:creationId xmlns:a16="http://schemas.microsoft.com/office/drawing/2014/main" id="{6E4C7E11-B3E1-4D45-B156-5EC4DE2F6D98}"/>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29" name="Freeform: Shape 28">
                  <a:extLst>
                    <a:ext uri="{FF2B5EF4-FFF2-40B4-BE49-F238E27FC236}">
                      <a16:creationId xmlns:a16="http://schemas.microsoft.com/office/drawing/2014/main" id="{539C0DAE-0A7B-47B1-9D94-46CF71201782}"/>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30" name="Freeform: Shape 29">
                  <a:extLst>
                    <a:ext uri="{FF2B5EF4-FFF2-40B4-BE49-F238E27FC236}">
                      <a16:creationId xmlns:a16="http://schemas.microsoft.com/office/drawing/2014/main" id="{9ED92269-8257-43A2-A5A6-A5D8531C86D9}"/>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31" name="Freeform: Shape 30">
                  <a:extLst>
                    <a:ext uri="{FF2B5EF4-FFF2-40B4-BE49-F238E27FC236}">
                      <a16:creationId xmlns:a16="http://schemas.microsoft.com/office/drawing/2014/main" id="{210A87AF-2A78-4E38-9F04-A90BA7EFCCF9}"/>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32" name="Freeform: Shape 31">
                  <a:extLst>
                    <a:ext uri="{FF2B5EF4-FFF2-40B4-BE49-F238E27FC236}">
                      <a16:creationId xmlns:a16="http://schemas.microsoft.com/office/drawing/2014/main" id="{68AB032E-C55A-479E-967C-DDD3EBD31ACC}"/>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33" name="Freeform: Shape 32">
                  <a:extLst>
                    <a:ext uri="{FF2B5EF4-FFF2-40B4-BE49-F238E27FC236}">
                      <a16:creationId xmlns:a16="http://schemas.microsoft.com/office/drawing/2014/main" id="{0E920397-911B-4B13-9B54-DE6B738DA0C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34" name="Freeform: Shape 33">
                  <a:extLst>
                    <a:ext uri="{FF2B5EF4-FFF2-40B4-BE49-F238E27FC236}">
                      <a16:creationId xmlns:a16="http://schemas.microsoft.com/office/drawing/2014/main" id="{96906B36-03C9-4D78-9F2B-7404A5256EC0}"/>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35" name="Freeform: Shape 34">
                  <a:extLst>
                    <a:ext uri="{FF2B5EF4-FFF2-40B4-BE49-F238E27FC236}">
                      <a16:creationId xmlns:a16="http://schemas.microsoft.com/office/drawing/2014/main" id="{45B1856C-F96B-402D-875F-EFB4AD53D798}"/>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36" name="Freeform: Shape 35">
                  <a:extLst>
                    <a:ext uri="{FF2B5EF4-FFF2-40B4-BE49-F238E27FC236}">
                      <a16:creationId xmlns:a16="http://schemas.microsoft.com/office/drawing/2014/main" id="{527EA758-0E18-46FC-B237-13A9D2CFBA88}"/>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37" name="Freeform: Shape 36">
                  <a:extLst>
                    <a:ext uri="{FF2B5EF4-FFF2-40B4-BE49-F238E27FC236}">
                      <a16:creationId xmlns:a16="http://schemas.microsoft.com/office/drawing/2014/main" id="{908C230E-B5F2-4289-94E6-3AA7884E2C18}"/>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38" name="Freeform: Shape 37">
                  <a:extLst>
                    <a:ext uri="{FF2B5EF4-FFF2-40B4-BE49-F238E27FC236}">
                      <a16:creationId xmlns:a16="http://schemas.microsoft.com/office/drawing/2014/main" id="{E4EA9F46-94E7-46E0-BE8E-F6DCFF2545C1}"/>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39" name="Freeform: Shape 38">
                  <a:extLst>
                    <a:ext uri="{FF2B5EF4-FFF2-40B4-BE49-F238E27FC236}">
                      <a16:creationId xmlns:a16="http://schemas.microsoft.com/office/drawing/2014/main" id="{39AEC4BE-26B9-48DE-994D-6F2CF0101081}"/>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40" name="Freeform: Shape 39">
                  <a:extLst>
                    <a:ext uri="{FF2B5EF4-FFF2-40B4-BE49-F238E27FC236}">
                      <a16:creationId xmlns:a16="http://schemas.microsoft.com/office/drawing/2014/main" id="{F0BD796C-8AF4-40D5-BB9A-908F59971CD7}"/>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41" name="Freeform: Shape 40">
                  <a:extLst>
                    <a:ext uri="{FF2B5EF4-FFF2-40B4-BE49-F238E27FC236}">
                      <a16:creationId xmlns:a16="http://schemas.microsoft.com/office/drawing/2014/main" id="{448D5FB5-0EA7-4531-99EE-40DBB5DB06B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42" name="Freeform: Shape 41">
                  <a:extLst>
                    <a:ext uri="{FF2B5EF4-FFF2-40B4-BE49-F238E27FC236}">
                      <a16:creationId xmlns:a16="http://schemas.microsoft.com/office/drawing/2014/main" id="{0C1669B7-9FDA-4884-A519-157D40BC91A3}"/>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43" name="Freeform: Shape 42">
                  <a:extLst>
                    <a:ext uri="{FF2B5EF4-FFF2-40B4-BE49-F238E27FC236}">
                      <a16:creationId xmlns:a16="http://schemas.microsoft.com/office/drawing/2014/main" id="{DDF47D3A-C39D-447A-A0B5-A64D6B0BB3A7}"/>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44" name="Freeform: Shape 43">
                  <a:extLst>
                    <a:ext uri="{FF2B5EF4-FFF2-40B4-BE49-F238E27FC236}">
                      <a16:creationId xmlns:a16="http://schemas.microsoft.com/office/drawing/2014/main" id="{DBAD286D-44FA-469A-951B-64F495B9A811}"/>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45" name="Freeform: Shape 44">
                  <a:extLst>
                    <a:ext uri="{FF2B5EF4-FFF2-40B4-BE49-F238E27FC236}">
                      <a16:creationId xmlns:a16="http://schemas.microsoft.com/office/drawing/2014/main" id="{2E176131-CAD3-45CC-BEDF-6B6611AB620E}"/>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46" name="Freeform: Shape 45">
                  <a:extLst>
                    <a:ext uri="{FF2B5EF4-FFF2-40B4-BE49-F238E27FC236}">
                      <a16:creationId xmlns:a16="http://schemas.microsoft.com/office/drawing/2014/main" id="{4F78C6ED-873A-4154-B15B-2BC408976511}"/>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47" name="Freeform: Shape 46">
                  <a:extLst>
                    <a:ext uri="{FF2B5EF4-FFF2-40B4-BE49-F238E27FC236}">
                      <a16:creationId xmlns:a16="http://schemas.microsoft.com/office/drawing/2014/main" id="{04A7B95B-7472-40B2-854E-027E7157863B}"/>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48" name="Freeform: Shape 47">
                  <a:extLst>
                    <a:ext uri="{FF2B5EF4-FFF2-40B4-BE49-F238E27FC236}">
                      <a16:creationId xmlns:a16="http://schemas.microsoft.com/office/drawing/2014/main" id="{D1E0D023-04AB-4EA7-86EB-5DC683506A93}"/>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49" name="Freeform: Shape 48">
                  <a:extLst>
                    <a:ext uri="{FF2B5EF4-FFF2-40B4-BE49-F238E27FC236}">
                      <a16:creationId xmlns:a16="http://schemas.microsoft.com/office/drawing/2014/main" id="{133E4CB6-70DA-48B3-919F-934A01EAB393}"/>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15" name="Oval 14">
                <a:extLst>
                  <a:ext uri="{FF2B5EF4-FFF2-40B4-BE49-F238E27FC236}">
                    <a16:creationId xmlns:a16="http://schemas.microsoft.com/office/drawing/2014/main" id="{EBEFECB7-4083-436F-9B0E-F4A5179D71CD}"/>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BEB8C8F2-2DD9-4204-9366-0C9D26A0AD87}"/>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5AFF4B0-EBFA-4304-9DEC-A9026312408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D73375B9-2A69-4279-BA8B-9EC491045BEE}"/>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8A2E957-C140-4B29-99D3-6FD7746A180A}"/>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16300C53-36AA-4E7E-AD14-AC9AE750D286}"/>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8B58FA7-A703-425C-9BB9-EBB81A1881A8}"/>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D546F9A5-1FE0-4E97-B232-0045AB1672E9}"/>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DA46D431-056B-4B33-A543-EB40F0760605}"/>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365010784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808637"/>
          </a:xfrm>
          <a:prstGeom prst="rect">
            <a:avLst/>
          </a:prstGeom>
        </p:spPr>
        <p:txBody>
          <a:bodyPr lIns="0" tIns="4572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Microsoft Azure logo">
            <a:extLst>
              <a:ext uri="{FF2B5EF4-FFF2-40B4-BE49-F238E27FC236}">
                <a16:creationId xmlns:a16="http://schemas.microsoft.com/office/drawing/2014/main" id="{7D35A676-8612-4160-B090-74025308FC28}"/>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80392640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209958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635559"/>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31766299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618838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0643211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accent4"/>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3" name="Text Placeholder 2">
            <a:extLst>
              <a:ext uri="{FF2B5EF4-FFF2-40B4-BE49-F238E27FC236}">
                <a16:creationId xmlns:a16="http://schemas.microsoft.com/office/drawing/2014/main" id="{472DFCB5-8236-4BBB-9AAC-3DEE722A5948}"/>
              </a:ext>
            </a:extLst>
          </p:cNvPr>
          <p:cNvSpPr>
            <a:spLocks noGrp="1"/>
          </p:cNvSpPr>
          <p:nvPr>
            <p:ph type="body" idx="1"/>
          </p:nvPr>
        </p:nvSpPr>
        <p:spPr>
          <a:xfrm>
            <a:off x="418643" y="1457325"/>
            <a:ext cx="11341264" cy="1808637"/>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EA917D29-CA57-449D-A8E9-0E701C224DA1}"/>
              </a:ext>
            </a:extLst>
          </p:cNvPr>
          <p:cNvGrpSpPr/>
          <p:nvPr userDrawn="1"/>
        </p:nvGrpSpPr>
        <p:grpSpPr>
          <a:xfrm rot="5400000">
            <a:off x="9114924" y="3156600"/>
            <a:ext cx="6843276" cy="530076"/>
            <a:chOff x="-2857775" y="8147048"/>
            <a:chExt cx="11623156" cy="1498603"/>
          </a:xfrm>
        </p:grpSpPr>
        <p:sp>
          <p:nvSpPr>
            <p:cNvPr id="10" name="Rectangle 9">
              <a:extLst>
                <a:ext uri="{FF2B5EF4-FFF2-40B4-BE49-F238E27FC236}">
                  <a16:creationId xmlns:a16="http://schemas.microsoft.com/office/drawing/2014/main" id="{D2C5D111-E096-49EA-AEE3-EB0914371B58}"/>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1" name="Rectangle 10">
              <a:extLst>
                <a:ext uri="{FF2B5EF4-FFF2-40B4-BE49-F238E27FC236}">
                  <a16:creationId xmlns:a16="http://schemas.microsoft.com/office/drawing/2014/main" id="{5039965E-5253-4C55-AB99-1693A37AE765}"/>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2" name="Rectangle 11">
              <a:extLst>
                <a:ext uri="{FF2B5EF4-FFF2-40B4-BE49-F238E27FC236}">
                  <a16:creationId xmlns:a16="http://schemas.microsoft.com/office/drawing/2014/main" id="{AF311DF9-B4D5-4E0A-A6D1-44E590AD6C5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4" name="Group 13">
              <a:extLst>
                <a:ext uri="{FF2B5EF4-FFF2-40B4-BE49-F238E27FC236}">
                  <a16:creationId xmlns:a16="http://schemas.microsoft.com/office/drawing/2014/main" id="{5C9B25FA-E6F8-40AF-93F8-58C7AF6BEB8A}"/>
                </a:ext>
              </a:extLst>
            </p:cNvPr>
            <p:cNvGrpSpPr/>
            <p:nvPr userDrawn="1"/>
          </p:nvGrpSpPr>
          <p:grpSpPr>
            <a:xfrm>
              <a:off x="-2857775" y="8147048"/>
              <a:ext cx="3321653" cy="1498596"/>
              <a:chOff x="-2857775" y="8250837"/>
              <a:chExt cx="3321653" cy="1394819"/>
            </a:xfrm>
          </p:grpSpPr>
          <p:sp>
            <p:nvSpPr>
              <p:cNvPr id="15" name="Rectangle 14">
                <a:extLst>
                  <a:ext uri="{FF2B5EF4-FFF2-40B4-BE49-F238E27FC236}">
                    <a16:creationId xmlns:a16="http://schemas.microsoft.com/office/drawing/2014/main" id="{D3D95A63-B9A0-4F7F-AFB5-98BD9D5D7C57}"/>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7" name="Rectangle 16">
                <a:extLst>
                  <a:ext uri="{FF2B5EF4-FFF2-40B4-BE49-F238E27FC236}">
                    <a16:creationId xmlns:a16="http://schemas.microsoft.com/office/drawing/2014/main" id="{0CC1517B-C8FA-41CB-889A-1B74C78210A7}"/>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734" r:id="rId5"/>
    <p:sldLayoutId id="2147484562" r:id="rId6"/>
    <p:sldLayoutId id="2147484728" r:id="rId7"/>
    <p:sldLayoutId id="2147484680" r:id="rId8"/>
    <p:sldLayoutId id="2147484610" r:id="rId9"/>
    <p:sldLayoutId id="2147484684" r:id="rId10"/>
    <p:sldLayoutId id="2147484670" r:id="rId11"/>
    <p:sldLayoutId id="2147484671" r:id="rId12"/>
    <p:sldLayoutId id="2147484682" r:id="rId13"/>
    <p:sldLayoutId id="2147484677" r:id="rId14"/>
    <p:sldLayoutId id="2147484727" r:id="rId15"/>
    <p:sldLayoutId id="2147484691" r:id="rId16"/>
    <p:sldLayoutId id="2147484692" r:id="rId17"/>
    <p:sldLayoutId id="2147484693" r:id="rId18"/>
    <p:sldLayoutId id="2147484694" r:id="rId19"/>
    <p:sldLayoutId id="2147484695" r:id="rId20"/>
    <p:sldLayoutId id="2147484560" r:id="rId21"/>
    <p:sldLayoutId id="2147484580" r:id="rId22"/>
    <p:sldLayoutId id="2147484566" r:id="rId23"/>
    <p:sldLayoutId id="2147484696" r:id="rId24"/>
    <p:sldLayoutId id="2147484697" r:id="rId25"/>
    <p:sldLayoutId id="2147484675" r:id="rId26"/>
    <p:sldLayoutId id="2147484676" r:id="rId27"/>
    <p:sldLayoutId id="2147484711" r:id="rId28"/>
    <p:sldLayoutId id="2147484721" r:id="rId29"/>
    <p:sldLayoutId id="2147484720" r:id="rId30"/>
    <p:sldLayoutId id="2147484726" r:id="rId31"/>
    <p:sldLayoutId id="2147484570" r:id="rId32"/>
    <p:sldLayoutId id="2147484571" r:id="rId33"/>
    <p:sldLayoutId id="2147484572" r:id="rId34"/>
    <p:sldLayoutId id="2147484688" r:id="rId35"/>
    <p:sldLayoutId id="2147484689" r:id="rId36"/>
    <p:sldLayoutId id="2147484690" r:id="rId37"/>
    <p:sldLayoutId id="2147484724" r:id="rId38"/>
    <p:sldLayoutId id="2147484725" r:id="rId39"/>
    <p:sldLayoutId id="2147484722" r:id="rId40"/>
    <p:sldLayoutId id="2147484683" r:id="rId41"/>
    <p:sldLayoutId id="2147484685" r:id="rId42"/>
    <p:sldLayoutId id="2147484673" r:id="rId43"/>
    <p:sldLayoutId id="2147484678" r:id="rId44"/>
    <p:sldLayoutId id="2147484679" r:id="rId45"/>
    <p:sldLayoutId id="2147484717" r:id="rId46"/>
    <p:sldLayoutId id="2147484718" r:id="rId47"/>
    <p:sldLayoutId id="2147484712" r:id="rId48"/>
    <p:sldLayoutId id="2147484713" r:id="rId49"/>
    <p:sldLayoutId id="2147484714" r:id="rId50"/>
    <p:sldLayoutId id="2147484715" r:id="rId51"/>
    <p:sldLayoutId id="2147484716" r:id="rId52"/>
    <p:sldLayoutId id="2147484723" r:id="rId53"/>
    <p:sldLayoutId id="2147484686" r:id="rId54"/>
    <p:sldLayoutId id="2147484674" r:id="rId55"/>
    <p:sldLayoutId id="2147484702" r:id="rId56"/>
    <p:sldLayoutId id="2147484719" r:id="rId57"/>
    <p:sldLayoutId id="2147484701" r:id="rId58"/>
    <p:sldLayoutId id="2147484699" r:id="rId59"/>
    <p:sldLayoutId id="2147484700" r:id="rId60"/>
    <p:sldLayoutId id="2147484703" r:id="rId61"/>
    <p:sldLayoutId id="2147484704" r:id="rId62"/>
    <p:sldLayoutId id="2147484705" r:id="rId63"/>
    <p:sldLayoutId id="2147484706" r:id="rId64"/>
    <p:sldLayoutId id="2147484707" r:id="rId65"/>
    <p:sldLayoutId id="2147484730" r:id="rId66"/>
    <p:sldLayoutId id="2147484710" r:id="rId67"/>
    <p:sldLayoutId id="2147484729" r:id="rId68"/>
    <p:sldLayoutId id="2147484731" r:id="rId69"/>
    <p:sldLayoutId id="2147484732" r:id="rId70"/>
    <p:sldLayoutId id="2147484733" r:id="rId71"/>
    <p:sldLayoutId id="2147484698" r:id="rId72"/>
    <p:sldLayoutId id="2147484681" r:id="rId73"/>
    <p:sldLayoutId id="2147484735" r:id="rId74"/>
    <p:sldLayoutId id="2147484736" r:id="rId75"/>
    <p:sldLayoutId id="2147484738" r:id="rId76"/>
    <p:sldLayoutId id="2147484739" r:id="rId77"/>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4.xml"/><Relationship Id="rId5" Type="http://schemas.openxmlformats.org/officeDocument/2006/relationships/hyperlink" Target="https://docs.microsoft.com/en-us/learn/certifications/exams/az-304" TargetMode="External"/><Relationship Id="rId4" Type="http://schemas.openxmlformats.org/officeDocument/2006/relationships/image" Target="../media/image18.svg"/></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data-factory/introduction" TargetMode="External"/><Relationship Id="rId2" Type="http://schemas.openxmlformats.org/officeDocument/2006/relationships/notesSlide" Target="../notesSlides/notesSlide10.xml"/><Relationship Id="rId1" Type="http://schemas.openxmlformats.org/officeDocument/2006/relationships/slideLayout" Target="../slideLayouts/slideLayout74.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data-factory/copy-activity-overview" TargetMode="External"/><Relationship Id="rId2" Type="http://schemas.openxmlformats.org/officeDocument/2006/relationships/notesSlide" Target="../notesSlides/notesSlide11.xml"/><Relationship Id="rId1" Type="http://schemas.openxmlformats.org/officeDocument/2006/relationships/slideLayout" Target="../slideLayouts/slideLayout74.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databricks/scenarios/what-is-azure-databricks" TargetMode="External"/><Relationship Id="rId2" Type="http://schemas.openxmlformats.org/officeDocument/2006/relationships/notesSlide" Target="../notesSlides/notesSlide13.xml"/><Relationship Id="rId1" Type="http://schemas.openxmlformats.org/officeDocument/2006/relationships/slideLayout" Target="../slideLayouts/slideLayout74.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7.xml"/><Relationship Id="rId4" Type="http://schemas.openxmlformats.org/officeDocument/2006/relationships/image" Target="../media/image22.sv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synapse-analytics/sql-data-warehouse/massively-parallel-processing-mpp-architecture#synapse-sql-mpp-architecture-components" TargetMode="External"/><Relationship Id="rId2" Type="http://schemas.openxmlformats.org/officeDocument/2006/relationships/notesSlide" Target="../notesSlides/notesSlide16.xml"/><Relationship Id="rId1" Type="http://schemas.openxmlformats.org/officeDocument/2006/relationships/slideLayout" Target="../slideLayouts/slideLayout74.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synapse-analytics/sql-data-warehouse/massively-parallel-processing-mpp-architecture#hash-distributed-tables" TargetMode="External"/><Relationship Id="rId2" Type="http://schemas.openxmlformats.org/officeDocument/2006/relationships/notesSlide" Target="../notesSlides/notesSlide17.xml"/><Relationship Id="rId1" Type="http://schemas.openxmlformats.org/officeDocument/2006/relationships/slideLayout" Target="../slideLayouts/slideLayout74.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synapse-analytics/sql-data-warehouse/massively-parallel-processing-mpp-architecture#replicated-tables" TargetMode="External"/><Relationship Id="rId2" Type="http://schemas.openxmlformats.org/officeDocument/2006/relationships/notesSlide" Target="../notesSlides/notesSlide18.xml"/><Relationship Id="rId1" Type="http://schemas.openxmlformats.org/officeDocument/2006/relationships/slideLayout" Target="../slideLayouts/slideLayout74.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19.xml"/><Relationship Id="rId1" Type="http://schemas.openxmlformats.org/officeDocument/2006/relationships/slideLayout" Target="../slideLayouts/slideLayout74.xml"/><Relationship Id="rId4" Type="http://schemas.openxmlformats.org/officeDocument/2006/relationships/image" Target="../media/image3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5.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learn/" TargetMode="External"/><Relationship Id="rId2" Type="http://schemas.openxmlformats.org/officeDocument/2006/relationships/notesSlide" Target="../notesSlides/notesSlide20.xml"/><Relationship Id="rId1" Type="http://schemas.openxmlformats.org/officeDocument/2006/relationships/slideLayout" Target="../slideLayouts/slideLayout7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7.xml"/><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8" Type="http://schemas.openxmlformats.org/officeDocument/2006/relationships/hyperlink" Target="https://docs.microsoft.com/en-us/azure/storage/blobs/data-lake-storage-introduction" TargetMode="External"/><Relationship Id="rId13" Type="http://schemas.openxmlformats.org/officeDocument/2006/relationships/hyperlink" Target="https://docs.microsoft.com/en-us/learn/paths/data-engineering-with-databricks" TargetMode="External"/><Relationship Id="rId18" Type="http://schemas.openxmlformats.org/officeDocument/2006/relationships/hyperlink" Target="https://docs.microsoft.com/en-us/azure/stream-analytics" TargetMode="External"/><Relationship Id="rId3" Type="http://schemas.openxmlformats.org/officeDocument/2006/relationships/hyperlink" Target="https://docs.microsoft.com/en-us/learn/modules/data-ingestion-with-azure-data-factory" TargetMode="External"/><Relationship Id="rId7" Type="http://schemas.openxmlformats.org/officeDocument/2006/relationships/hyperlink" Target="https://docs.microsoft.com/en-us/learn/paths/data-processing-with-azure-adls" TargetMode="External"/><Relationship Id="rId12" Type="http://schemas.openxmlformats.org/officeDocument/2006/relationships/hyperlink" Target="https://docs.microsoft.com/en-us/azure/cosmos-db" TargetMode="External"/><Relationship Id="rId17" Type="http://schemas.openxmlformats.org/officeDocument/2006/relationships/hyperlink" Target="https://docs.microsoft.com/en-us/learn/paths/implement-data-streaming-with-asa" TargetMode="External"/><Relationship Id="rId2" Type="http://schemas.openxmlformats.org/officeDocument/2006/relationships/notesSlide" Target="../notesSlides/notesSlide8.xml"/><Relationship Id="rId16" Type="http://schemas.openxmlformats.org/officeDocument/2006/relationships/hyperlink" Target="https://docs.microsoft.com/en-us/azure/event-hubs" TargetMode="External"/><Relationship Id="rId20" Type="http://schemas.openxmlformats.org/officeDocument/2006/relationships/hyperlink" Target="https://docs.microsoft.com/en-us/power-bi" TargetMode="External"/><Relationship Id="rId1" Type="http://schemas.openxmlformats.org/officeDocument/2006/relationships/slideLayout" Target="../slideLayouts/slideLayout74.xml"/><Relationship Id="rId6" Type="http://schemas.openxmlformats.org/officeDocument/2006/relationships/hyperlink" Target="https://docs.microsoft.com/en-us/azure/sql-data-warehouse" TargetMode="External"/><Relationship Id="rId11" Type="http://schemas.openxmlformats.org/officeDocument/2006/relationships/hyperlink" Target="https://docs.microsoft.com/en-us/learn/paths/work-with-nosql-data-in-azure-cosmos-db" TargetMode="External"/><Relationship Id="rId5" Type="http://schemas.openxmlformats.org/officeDocument/2006/relationships/hyperlink" Target="https://docs.microsoft.com/en-us/learn/paths/implement-sql-data-warehouse" TargetMode="External"/><Relationship Id="rId15" Type="http://schemas.openxmlformats.org/officeDocument/2006/relationships/hyperlink" Target="https://docs.microsoft.com/en-us/learn/modules/enable-reliable-messaging-for-big-data-apps-using-event-hubs" TargetMode="External"/><Relationship Id="rId10" Type="http://schemas.openxmlformats.org/officeDocument/2006/relationships/hyperlink" Target="https://docs.microsoft.com/en-us/azure/cognitive-services" TargetMode="External"/><Relationship Id="rId19" Type="http://schemas.openxmlformats.org/officeDocument/2006/relationships/hyperlink" Target="https://docs.microsoft.com/en-us/learn/paths/create-use-analytics-reports-power-bi" TargetMode="External"/><Relationship Id="rId4" Type="http://schemas.openxmlformats.org/officeDocument/2006/relationships/hyperlink" Target="https://docs.microsoft.com/en-us/azure/data-factory" TargetMode="External"/><Relationship Id="rId9" Type="http://schemas.openxmlformats.org/officeDocument/2006/relationships/hyperlink" Target="https://docs.microsoft.com/en-us/learn/browse/?term=cognitive" TargetMode="External"/><Relationship Id="rId14" Type="http://schemas.openxmlformats.org/officeDocument/2006/relationships/hyperlink" Target="https://docs.microsoft.com/en-us/azure/azure-databrick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7.xml"/><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630325C-28B4-4416-911C-ACE19971F4C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36079" y="5720420"/>
            <a:ext cx="1631009" cy="971845"/>
          </a:xfrm>
          <a:prstGeom prst="rect">
            <a:avLst/>
          </a:prstGeom>
        </p:spPr>
      </p:pic>
      <p:sp>
        <p:nvSpPr>
          <p:cNvPr id="7" name="Title 1">
            <a:extLst>
              <a:ext uri="{FF2B5EF4-FFF2-40B4-BE49-F238E27FC236}">
                <a16:creationId xmlns:a16="http://schemas.microsoft.com/office/drawing/2014/main" id="{B3D5C3E4-9026-44E9-B108-941775F628D6}"/>
              </a:ext>
            </a:extLst>
          </p:cNvPr>
          <p:cNvSpPr txBox="1">
            <a:spLocks/>
          </p:cNvSpPr>
          <p:nvPr/>
        </p:nvSpPr>
        <p:spPr>
          <a:xfrm>
            <a:off x="498888" y="302872"/>
            <a:ext cx="11016957" cy="397489"/>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rgbClr val="000000"/>
                </a:solidFill>
                <a:effectLst/>
                <a:latin typeface="+mj-lt"/>
                <a:ea typeface="+mn-ea"/>
                <a:cs typeface="Segoe UI" pitchFamily="34" charset="0"/>
              </a:defRPr>
            </a:lvl1pPr>
          </a:lstStyle>
          <a:p>
            <a:r>
              <a:rPr lang="en-US" b="1" dirty="0">
                <a:latin typeface="Segoe UI Light" panose="020B0502040204020203" pitchFamily="34" charset="0"/>
                <a:cs typeface="Segoe UI Light" panose="020B0502040204020203" pitchFamily="34" charset="0"/>
              </a:rPr>
              <a:t>Course Outline</a:t>
            </a:r>
          </a:p>
        </p:txBody>
      </p:sp>
      <p:sp>
        <p:nvSpPr>
          <p:cNvPr id="8" name="Content Placeholder 2">
            <a:extLst>
              <a:ext uri="{FF2B5EF4-FFF2-40B4-BE49-F238E27FC236}">
                <a16:creationId xmlns:a16="http://schemas.microsoft.com/office/drawing/2014/main" id="{3CF61920-9234-499C-9BCF-E3852EBF28EE}"/>
              </a:ext>
            </a:extLst>
          </p:cNvPr>
          <p:cNvSpPr txBox="1">
            <a:spLocks/>
          </p:cNvSpPr>
          <p:nvPr/>
        </p:nvSpPr>
        <p:spPr>
          <a:xfrm>
            <a:off x="498889" y="1331009"/>
            <a:ext cx="10073596" cy="4920553"/>
          </a:xfrm>
          <a:prstGeom prst="rect">
            <a:avLst/>
          </a:prstGeom>
        </p:spPr>
        <p:txBody>
          <a:bodyPr numCol="2" spcCol="45720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7000"/>
              </a:lnSpc>
              <a:buNone/>
            </a:pPr>
            <a:endParaRPr lang="en-US" sz="1800" dirty="0">
              <a:latin typeface="Segoe UI Light" panose="020B0502040204020203" pitchFamily="34" charset="0"/>
              <a:cs typeface="Segoe UI Light" panose="020B0502040204020203" pitchFamily="34" charset="0"/>
            </a:endParaRPr>
          </a:p>
        </p:txBody>
      </p:sp>
      <p:sp>
        <p:nvSpPr>
          <p:cNvPr id="6" name="Text Placeholder 2">
            <a:extLst>
              <a:ext uri="{FF2B5EF4-FFF2-40B4-BE49-F238E27FC236}">
                <a16:creationId xmlns:a16="http://schemas.microsoft.com/office/drawing/2014/main" id="{33DB11DB-9283-43CE-A4AB-99E9ED53D2E0}"/>
              </a:ext>
            </a:extLst>
          </p:cNvPr>
          <p:cNvSpPr>
            <a:spLocks noGrp="1"/>
          </p:cNvSpPr>
          <p:nvPr>
            <p:ph type="body" sz="quarter" idx="10"/>
          </p:nvPr>
        </p:nvSpPr>
        <p:spPr>
          <a:xfrm>
            <a:off x="551572" y="980842"/>
            <a:ext cx="7319164" cy="4614084"/>
          </a:xfrm>
        </p:spPr>
        <p:txBody>
          <a:bodyPr vert="horz" wrap="square" lIns="0" tIns="0" rIns="0" bIns="0" rtlCol="0" anchor="t">
            <a:spAutoFit/>
          </a:bodyPr>
          <a:lstStyle/>
          <a:p>
            <a:pPr marL="733802" lvl="2" indent="-285695">
              <a:spcAft>
                <a:spcPts val="300"/>
              </a:spcAft>
            </a:pPr>
            <a:r>
              <a:rPr lang="en-US" sz="1600" dirty="0">
                <a:solidFill>
                  <a:srgbClr val="00B050"/>
                </a:solidFill>
                <a:cs typeface="Arial" panose="020B0604020202020204" pitchFamily="34" charset="0"/>
              </a:rPr>
              <a:t>Module 1: Design a Compute Solution</a:t>
            </a:r>
          </a:p>
          <a:p>
            <a:pPr marL="733802" lvl="2" indent="-285695">
              <a:spcAft>
                <a:spcPts val="300"/>
              </a:spcAft>
            </a:pPr>
            <a:r>
              <a:rPr lang="en-US" sz="1600" dirty="0">
                <a:solidFill>
                  <a:srgbClr val="00B050"/>
                </a:solidFill>
                <a:cs typeface="Arial" panose="020B0604020202020204" pitchFamily="34" charset="0"/>
              </a:rPr>
              <a:t>Module 2: Design a Network Solution</a:t>
            </a:r>
          </a:p>
          <a:p>
            <a:pPr marL="733802" lvl="2" indent="-285695">
              <a:spcAft>
                <a:spcPts val="300"/>
              </a:spcAft>
            </a:pPr>
            <a:r>
              <a:rPr lang="en-US" sz="1600" dirty="0">
                <a:solidFill>
                  <a:srgbClr val="00B050"/>
                </a:solidFill>
                <a:cs typeface="Arial" panose="020B0604020202020204" pitchFamily="34" charset="0"/>
              </a:rPr>
              <a:t>Module 3: Design for Migration</a:t>
            </a:r>
          </a:p>
          <a:p>
            <a:pPr marL="733802" lvl="2" indent="-285695">
              <a:spcAft>
                <a:spcPts val="300"/>
              </a:spcAft>
            </a:pPr>
            <a:r>
              <a:rPr lang="en-US" sz="1600" dirty="0">
                <a:solidFill>
                  <a:srgbClr val="00B050"/>
                </a:solidFill>
                <a:cs typeface="Arial" panose="020B0604020202020204" pitchFamily="34" charset="0"/>
              </a:rPr>
              <a:t>Module 4: Design Authentication and Authorization</a:t>
            </a:r>
          </a:p>
          <a:p>
            <a:pPr marL="733802" lvl="2" indent="-285695">
              <a:spcAft>
                <a:spcPts val="300"/>
              </a:spcAft>
            </a:pPr>
            <a:r>
              <a:rPr lang="en-US" sz="1600" dirty="0">
                <a:solidFill>
                  <a:srgbClr val="0078D4"/>
                </a:solidFill>
                <a:cs typeface="Arial" panose="020B0604020202020204" pitchFamily="34" charset="0"/>
              </a:rPr>
              <a:t>Module 5: Design Governance</a:t>
            </a:r>
          </a:p>
          <a:p>
            <a:pPr marL="733802" lvl="2" indent="-285695">
              <a:spcAft>
                <a:spcPts val="300"/>
              </a:spcAft>
            </a:pPr>
            <a:r>
              <a:rPr lang="en-US" sz="1600" dirty="0">
                <a:solidFill>
                  <a:srgbClr val="0078D4"/>
                </a:solidFill>
                <a:cs typeface="Arial" panose="020B0604020202020204" pitchFamily="34" charset="0"/>
              </a:rPr>
              <a:t>Module 6: Design a Solution for Databases</a:t>
            </a:r>
          </a:p>
          <a:p>
            <a:pPr marL="733802" lvl="2" indent="-285695">
              <a:spcAft>
                <a:spcPts val="300"/>
              </a:spcAft>
            </a:pPr>
            <a:r>
              <a:rPr lang="en-US" sz="1600" dirty="0">
                <a:solidFill>
                  <a:srgbClr val="0078D4"/>
                </a:solidFill>
                <a:cs typeface="Arial" panose="020B0604020202020204" pitchFamily="34" charset="0"/>
              </a:rPr>
              <a:t>Module 7: Select an Appropriate Storage Account</a:t>
            </a:r>
          </a:p>
          <a:p>
            <a:pPr marL="733802" lvl="2" indent="-285695">
              <a:spcAft>
                <a:spcPts val="300"/>
              </a:spcAft>
            </a:pPr>
            <a:r>
              <a:rPr lang="en-US" sz="1600" dirty="0">
                <a:solidFill>
                  <a:schemeClr val="accent4">
                    <a:lumMod val="75000"/>
                  </a:schemeClr>
                </a:solidFill>
                <a:cs typeface="Arial" panose="020B0604020202020204" pitchFamily="34" charset="0"/>
              </a:rPr>
              <a:t>Module 8: Design Data Integration</a:t>
            </a:r>
          </a:p>
          <a:p>
            <a:pPr marL="733802" lvl="2" indent="-285695">
              <a:spcAft>
                <a:spcPts val="300"/>
              </a:spcAft>
            </a:pPr>
            <a:r>
              <a:rPr lang="en-US" sz="1600" dirty="0">
                <a:solidFill>
                  <a:schemeClr val="accent4">
                    <a:lumMod val="75000"/>
                  </a:schemeClr>
                </a:solidFill>
                <a:cs typeface="Arial" panose="020B0604020202020204" pitchFamily="34" charset="0"/>
              </a:rPr>
              <a:t>Module 9: Design a Solution for Logging and Monitoring</a:t>
            </a:r>
          </a:p>
          <a:p>
            <a:pPr marL="733802" lvl="2" indent="-285695">
              <a:spcAft>
                <a:spcPts val="300"/>
              </a:spcAft>
            </a:pPr>
            <a:r>
              <a:rPr lang="en-US" sz="1600" dirty="0">
                <a:solidFill>
                  <a:schemeClr val="accent4">
                    <a:lumMod val="75000"/>
                  </a:schemeClr>
                </a:solidFill>
                <a:cs typeface="Arial" panose="020B0604020202020204" pitchFamily="34" charset="0"/>
              </a:rPr>
              <a:t>Module 10: Design a Solution for Backup and Recovery</a:t>
            </a:r>
          </a:p>
          <a:p>
            <a:pPr marL="733802" lvl="2" indent="-285695">
              <a:spcAft>
                <a:spcPts val="300"/>
              </a:spcAft>
            </a:pPr>
            <a:r>
              <a:rPr lang="en-US" sz="1600" dirty="0">
                <a:solidFill>
                  <a:schemeClr val="accent4">
                    <a:lumMod val="75000"/>
                  </a:schemeClr>
                </a:solidFill>
                <a:cs typeface="Arial" panose="020B0604020202020204" pitchFamily="34" charset="0"/>
              </a:rPr>
              <a:t>Module 11: Design for High Availability</a:t>
            </a:r>
          </a:p>
          <a:p>
            <a:pPr marL="733802" lvl="2" indent="-285695">
              <a:spcAft>
                <a:spcPts val="300"/>
              </a:spcAft>
            </a:pPr>
            <a:r>
              <a:rPr lang="en-US" sz="1600" dirty="0">
                <a:cs typeface="Arial" panose="020B0604020202020204" pitchFamily="34" charset="0"/>
              </a:rPr>
              <a:t>Module 12: Design for Cost Optimization</a:t>
            </a:r>
          </a:p>
          <a:p>
            <a:pPr marL="733802" lvl="2" indent="-285695">
              <a:spcAft>
                <a:spcPts val="300"/>
              </a:spcAft>
            </a:pPr>
            <a:r>
              <a:rPr lang="en-US" sz="1600" dirty="0">
                <a:cs typeface="Arial" panose="020B0604020202020204" pitchFamily="34" charset="0"/>
              </a:rPr>
              <a:t>Module 13: Design an Application Architecture</a:t>
            </a:r>
          </a:p>
          <a:p>
            <a:pPr marL="733802" lvl="2" indent="-285695">
              <a:spcAft>
                <a:spcPts val="300"/>
              </a:spcAft>
            </a:pPr>
            <a:r>
              <a:rPr lang="en-US" sz="1600" dirty="0">
                <a:cs typeface="Arial" panose="020B0604020202020204" pitchFamily="34" charset="0"/>
              </a:rPr>
              <a:t>Module 14: Design Security for Applications</a:t>
            </a:r>
          </a:p>
        </p:txBody>
      </p:sp>
      <p:sp>
        <p:nvSpPr>
          <p:cNvPr id="9" name="TextBox 8">
            <a:extLst>
              <a:ext uri="{FF2B5EF4-FFF2-40B4-BE49-F238E27FC236}">
                <a16:creationId xmlns:a16="http://schemas.microsoft.com/office/drawing/2014/main" id="{08D2CE1E-028A-4C5A-AE04-10AA752324E5}"/>
              </a:ext>
            </a:extLst>
          </p:cNvPr>
          <p:cNvSpPr txBox="1"/>
          <p:nvPr/>
        </p:nvSpPr>
        <p:spPr>
          <a:xfrm>
            <a:off x="645948" y="6284779"/>
            <a:ext cx="9779478" cy="275200"/>
          </a:xfrm>
          <a:prstGeom prst="rect">
            <a:avLst/>
          </a:prstGeom>
          <a:noFill/>
        </p:spPr>
        <p:txBody>
          <a:bodyPr wrap="square">
            <a:spAutoFit/>
          </a:bodyPr>
          <a:lstStyle/>
          <a:p>
            <a:r>
              <a:rPr lang="en-US" sz="1200" b="1" dirty="0">
                <a:latin typeface="Segoe UI Light" panose="020B0502040204020203" pitchFamily="34" charset="0"/>
                <a:cs typeface="Segoe UI Light" panose="020B0502040204020203" pitchFamily="34" charset="0"/>
              </a:rPr>
              <a:t>NOTE</a:t>
            </a:r>
            <a:r>
              <a:rPr lang="en-US" sz="1200" dirty="0">
                <a:latin typeface="Segoe UI Light" panose="020B0502040204020203" pitchFamily="34" charset="0"/>
                <a:cs typeface="Segoe UI Light" panose="020B0502040204020203" pitchFamily="34" charset="0"/>
              </a:rPr>
              <a:t>: The module order listed above aligns with the learning objectives described on the </a:t>
            </a:r>
            <a:r>
              <a:rPr lang="en-US" sz="1200" dirty="0">
                <a:latin typeface="Segoe UI Light" panose="020B0502040204020203" pitchFamily="34" charset="0"/>
                <a:cs typeface="Segoe UI Light" panose="020B0502040204020203" pitchFamily="34" charset="0"/>
                <a:hlinkClick r:id="rId5"/>
              </a:rPr>
              <a:t>AZ-304: Microsoft Azure Architect Design certification</a:t>
            </a:r>
            <a:r>
              <a:rPr lang="en-US" sz="1200" dirty="0">
                <a:latin typeface="Segoe UI Light" panose="020B0502040204020203" pitchFamily="34" charset="0"/>
                <a:cs typeface="Segoe UI Light" panose="020B0502040204020203" pitchFamily="34" charset="0"/>
              </a:rPr>
              <a:t> page.</a:t>
            </a:r>
          </a:p>
        </p:txBody>
      </p:sp>
      <p:sp>
        <p:nvSpPr>
          <p:cNvPr id="2" name="Rectangle 1">
            <a:extLst>
              <a:ext uri="{FF2B5EF4-FFF2-40B4-BE49-F238E27FC236}">
                <a16:creationId xmlns:a16="http://schemas.microsoft.com/office/drawing/2014/main" id="{9D514FD7-A1A3-48E9-A884-73576B83EDB8}"/>
              </a:ext>
            </a:extLst>
          </p:cNvPr>
          <p:cNvSpPr/>
          <p:nvPr/>
        </p:nvSpPr>
        <p:spPr bwMode="auto">
          <a:xfrm>
            <a:off x="832510" y="3264257"/>
            <a:ext cx="6975641" cy="318566"/>
          </a:xfrm>
          <a:prstGeom prst="rect">
            <a:avLst/>
          </a:prstGeom>
          <a:noFill/>
          <a:ln>
            <a:solidFill>
              <a:srgbClr val="0777D3"/>
            </a:solidFill>
            <a:headEnd type="none" w="med" len="med"/>
            <a:tailEnd type="none" w="med" len="med"/>
          </a:ln>
          <a:effectLst>
            <a:glow rad="63500">
              <a:schemeClr val="accent4">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1916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Data Flows using Azure Data Factory</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55314" y="1564768"/>
            <a:ext cx="4595229" cy="3985706"/>
          </a:xfrm>
        </p:spPr>
        <p:txBody>
          <a:bodyPr/>
          <a:lstStyle/>
          <a:p>
            <a:pPr>
              <a:spcAft>
                <a:spcPts val="3000"/>
              </a:spcAft>
            </a:pPr>
            <a:r>
              <a:rPr lang="en-US" dirty="0">
                <a:latin typeface="Segoe UI Light" panose="020B0502040204020203" pitchFamily="34" charset="0"/>
                <a:cs typeface="Segoe UI Light" panose="020B0502040204020203" pitchFamily="34" charset="0"/>
              </a:rPr>
              <a:t>Azure Data Factory is a cloud-based ETL and data integration service </a:t>
            </a:r>
          </a:p>
          <a:p>
            <a:pPr>
              <a:spcAft>
                <a:spcPts val="3000"/>
              </a:spcAft>
            </a:pPr>
            <a:r>
              <a:rPr lang="en-US" dirty="0">
                <a:latin typeface="Segoe UI Light" panose="020B0502040204020203" pitchFamily="34" charset="0"/>
                <a:cs typeface="Segoe UI Light" panose="020B0502040204020203" pitchFamily="34" charset="0"/>
              </a:rPr>
              <a:t>Create and schedule data-driven workflows (pipelines) </a:t>
            </a:r>
          </a:p>
          <a:p>
            <a:pPr>
              <a:spcAft>
                <a:spcPts val="3000"/>
              </a:spcAft>
            </a:pPr>
            <a:r>
              <a:rPr lang="en-US" dirty="0">
                <a:latin typeface="Segoe UI Light" panose="020B0502040204020203" pitchFamily="34" charset="0"/>
                <a:cs typeface="Segoe UI Light" panose="020B0502040204020203" pitchFamily="34" charset="0"/>
              </a:rPr>
              <a:t>Build complex ETL processes </a:t>
            </a:r>
          </a:p>
          <a:p>
            <a:pPr>
              <a:spcAft>
                <a:spcPts val="3000"/>
              </a:spcAft>
            </a:pPr>
            <a:r>
              <a:rPr lang="en-US" dirty="0">
                <a:latin typeface="Segoe UI Light" panose="020B0502040204020203" pitchFamily="34" charset="0"/>
                <a:cs typeface="Segoe UI Light" panose="020B0502040204020203" pitchFamily="34" charset="0"/>
              </a:rPr>
              <a:t>Integrates with other compute services</a:t>
            </a:r>
          </a:p>
        </p:txBody>
      </p:sp>
      <p:pic>
        <p:nvPicPr>
          <p:cNvPr id="3" name="Picture 2">
            <a:hlinkClick r:id="rId3"/>
            <a:extLst>
              <a:ext uri="{FF2B5EF4-FFF2-40B4-BE49-F238E27FC236}">
                <a16:creationId xmlns:a16="http://schemas.microsoft.com/office/drawing/2014/main" id="{C4323A01-7104-4F55-B45C-B19E8120E286}"/>
              </a:ext>
            </a:extLst>
          </p:cNvPr>
          <p:cNvPicPr>
            <a:picLocks noChangeAspect="1"/>
          </p:cNvPicPr>
          <p:nvPr/>
        </p:nvPicPr>
        <p:blipFill>
          <a:blip r:embed="rId4"/>
          <a:stretch>
            <a:fillRect/>
          </a:stretch>
        </p:blipFill>
        <p:spPr>
          <a:xfrm>
            <a:off x="5147188" y="1794925"/>
            <a:ext cx="6936620" cy="3080940"/>
          </a:xfrm>
          <a:prstGeom prst="rect">
            <a:avLst/>
          </a:prstGeom>
        </p:spPr>
      </p:pic>
      <p:sp>
        <p:nvSpPr>
          <p:cNvPr id="2" name="TextBox 1">
            <a:extLst>
              <a:ext uri="{FF2B5EF4-FFF2-40B4-BE49-F238E27FC236}">
                <a16:creationId xmlns:a16="http://schemas.microsoft.com/office/drawing/2014/main" id="{AC72A3F2-B0B1-4E61-BDF9-657A650E6434}"/>
              </a:ext>
            </a:extLst>
          </p:cNvPr>
          <p:cNvSpPr txBox="1"/>
          <p:nvPr/>
        </p:nvSpPr>
        <p:spPr>
          <a:xfrm>
            <a:off x="250723" y="6037007"/>
            <a:ext cx="5206181"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See: </a:t>
            </a:r>
            <a:r>
              <a:rPr lang="en-US" dirty="0">
                <a:gradFill>
                  <a:gsLst>
                    <a:gs pos="2917">
                      <a:schemeClr val="tx1"/>
                    </a:gs>
                    <a:gs pos="30000">
                      <a:schemeClr val="tx1"/>
                    </a:gs>
                  </a:gsLst>
                  <a:lin ang="5400000" scaled="0"/>
                </a:gradFill>
                <a:hlinkClick r:id="rId3"/>
              </a:rPr>
              <a:t>What is Azure Data Factory?</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24234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How Data Factory Works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57672" y="1317336"/>
            <a:ext cx="8193836" cy="2416046"/>
          </a:xfrm>
        </p:spPr>
        <p:txBody>
          <a:bodyPr/>
          <a:lstStyle/>
          <a:p>
            <a:pPr>
              <a:spcAft>
                <a:spcPts val="1800"/>
              </a:spcAft>
            </a:pPr>
            <a:r>
              <a:rPr lang="en-US" b="1" dirty="0">
                <a:latin typeface="Segoe UI Light" panose="020B0502040204020203" pitchFamily="34" charset="0"/>
                <a:cs typeface="Segoe UI Light" panose="020B0502040204020203" pitchFamily="34" charset="0"/>
              </a:rPr>
              <a:t>Connect and collect – </a:t>
            </a:r>
            <a:r>
              <a:rPr lang="en-US" dirty="0">
                <a:latin typeface="Segoe UI Light" panose="020B0502040204020203" pitchFamily="34" charset="0"/>
                <a:cs typeface="Segoe UI Light" panose="020B0502040204020203" pitchFamily="34" charset="0"/>
              </a:rPr>
              <a:t>Copy Activity</a:t>
            </a:r>
          </a:p>
          <a:p>
            <a:pPr>
              <a:spcAft>
                <a:spcPts val="1800"/>
              </a:spcAft>
            </a:pPr>
            <a:r>
              <a:rPr lang="en-US" b="1" dirty="0">
                <a:latin typeface="Segoe UI Light" panose="020B0502040204020203" pitchFamily="34" charset="0"/>
                <a:cs typeface="Segoe UI Light" panose="020B0502040204020203" pitchFamily="34" charset="0"/>
              </a:rPr>
              <a:t>Transform and enrich – </a:t>
            </a:r>
            <a:r>
              <a:rPr lang="en-US" dirty="0">
                <a:latin typeface="Segoe UI Light" panose="020B0502040204020203" pitchFamily="34" charset="0"/>
                <a:cs typeface="Segoe UI Light" panose="020B0502040204020203" pitchFamily="34" charset="0"/>
              </a:rPr>
              <a:t>Execute on Spark</a:t>
            </a:r>
          </a:p>
          <a:p>
            <a:pPr>
              <a:spcAft>
                <a:spcPts val="1800"/>
              </a:spcAft>
            </a:pPr>
            <a:r>
              <a:rPr lang="en-US" b="1" dirty="0">
                <a:latin typeface="Segoe UI Light" panose="020B0502040204020203" pitchFamily="34" charset="0"/>
                <a:cs typeface="Segoe UI Light" panose="020B0502040204020203" pitchFamily="34" charset="0"/>
              </a:rPr>
              <a:t>CI/CD and publish – </a:t>
            </a:r>
            <a:r>
              <a:rPr lang="en-US" dirty="0">
                <a:latin typeface="Segoe UI Light" panose="020B0502040204020203" pitchFamily="34" charset="0"/>
                <a:cs typeface="Segoe UI Light" panose="020B0502040204020203" pitchFamily="34" charset="0"/>
              </a:rPr>
              <a:t>Azure DevOps and GitHub</a:t>
            </a:r>
          </a:p>
          <a:p>
            <a:pPr>
              <a:spcAft>
                <a:spcPts val="1800"/>
              </a:spcAft>
            </a:pPr>
            <a:r>
              <a:rPr lang="en-US" b="1" dirty="0">
                <a:latin typeface="Segoe UI Light" panose="020B0502040204020203" pitchFamily="34" charset="0"/>
                <a:cs typeface="Segoe UI Light" panose="020B0502040204020203" pitchFamily="34" charset="0"/>
              </a:rPr>
              <a:t>Monitor - </a:t>
            </a:r>
            <a:r>
              <a:rPr lang="en-US" dirty="0">
                <a:latin typeface="Segoe UI Light" panose="020B0502040204020203" pitchFamily="34" charset="0"/>
                <a:cs typeface="Segoe UI Light" panose="020B0502040204020203" pitchFamily="34" charset="0"/>
              </a:rPr>
              <a:t>Azure Monitor, API, PowerShell</a:t>
            </a:r>
          </a:p>
        </p:txBody>
      </p:sp>
      <p:pic>
        <p:nvPicPr>
          <p:cNvPr id="4" name="Picture 3">
            <a:hlinkClick r:id="rId3"/>
            <a:extLst>
              <a:ext uri="{FF2B5EF4-FFF2-40B4-BE49-F238E27FC236}">
                <a16:creationId xmlns:a16="http://schemas.microsoft.com/office/drawing/2014/main" id="{9DD82DA7-58DB-4211-AFC6-BB6E2565C539}"/>
              </a:ext>
            </a:extLst>
          </p:cNvPr>
          <p:cNvPicPr>
            <a:picLocks noChangeAspect="1"/>
          </p:cNvPicPr>
          <p:nvPr/>
        </p:nvPicPr>
        <p:blipFill>
          <a:blip r:embed="rId4"/>
          <a:stretch>
            <a:fillRect/>
          </a:stretch>
        </p:blipFill>
        <p:spPr>
          <a:xfrm>
            <a:off x="929149" y="4152351"/>
            <a:ext cx="9440326" cy="2265155"/>
          </a:xfrm>
          <a:prstGeom prst="rect">
            <a:avLst/>
          </a:prstGeom>
        </p:spPr>
      </p:pic>
    </p:spTree>
    <p:extLst>
      <p:ext uri="{BB962C8B-B14F-4D97-AF65-F5344CB8AC3E}">
        <p14:creationId xmlns:p14="http://schemas.microsoft.com/office/powerpoint/2010/main" val="1718518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6" y="552621"/>
            <a:ext cx="11306469" cy="403079"/>
          </a:xfrm>
        </p:spPr>
        <p:txBody>
          <a:bodyPr/>
          <a:lstStyle/>
          <a:p>
            <a:r>
              <a:rPr lang="en-US" dirty="0">
                <a:latin typeface="Segoe UI" panose="020B0502040204020203" pitchFamily="34" charset="0"/>
              </a:rPr>
              <a:t>Data Factory Key Concepts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72957" y="1663772"/>
            <a:ext cx="2152930" cy="4196020"/>
          </a:xfrm>
        </p:spPr>
        <p:txBody>
          <a:bodyPr/>
          <a:lstStyle/>
          <a:p>
            <a:pPr>
              <a:spcAft>
                <a:spcPts val="600"/>
              </a:spcAft>
            </a:pPr>
            <a:r>
              <a:rPr lang="en-US" sz="2000" dirty="0">
                <a:latin typeface="Segoe UI Light" panose="020B0502040204020203" pitchFamily="34" charset="0"/>
                <a:cs typeface="Segoe UI Light" panose="020B0502040204020203" pitchFamily="34" charset="0"/>
              </a:rPr>
              <a:t>Pipeline</a:t>
            </a:r>
          </a:p>
          <a:p>
            <a:pPr>
              <a:spcAft>
                <a:spcPts val="600"/>
              </a:spcAft>
            </a:pPr>
            <a:r>
              <a:rPr lang="en-US" sz="2000" dirty="0">
                <a:latin typeface="Segoe UI Light" panose="020B0502040204020203" pitchFamily="34" charset="0"/>
                <a:cs typeface="Segoe UI Light" panose="020B0502040204020203" pitchFamily="34" charset="0"/>
              </a:rPr>
              <a:t>Mapping data flows</a:t>
            </a:r>
          </a:p>
          <a:p>
            <a:pPr>
              <a:spcAft>
                <a:spcPts val="600"/>
              </a:spcAft>
            </a:pPr>
            <a:r>
              <a:rPr lang="en-US" sz="2000" dirty="0">
                <a:latin typeface="Segoe UI Light" panose="020B0502040204020203" pitchFamily="34" charset="0"/>
                <a:cs typeface="Segoe UI Light" panose="020B0502040204020203" pitchFamily="34" charset="0"/>
              </a:rPr>
              <a:t>Activity	</a:t>
            </a:r>
          </a:p>
          <a:p>
            <a:pPr>
              <a:spcAft>
                <a:spcPts val="600"/>
              </a:spcAft>
            </a:pPr>
            <a:r>
              <a:rPr lang="en-US" sz="2000" dirty="0">
                <a:latin typeface="Segoe UI Light" panose="020B0502040204020203" pitchFamily="34" charset="0"/>
                <a:cs typeface="Segoe UI Light" panose="020B0502040204020203" pitchFamily="34" charset="0"/>
              </a:rPr>
              <a:t>Datasets</a:t>
            </a:r>
          </a:p>
          <a:p>
            <a:pPr>
              <a:spcAft>
                <a:spcPts val="600"/>
              </a:spcAft>
            </a:pPr>
            <a:r>
              <a:rPr lang="en-US" sz="2000" dirty="0">
                <a:latin typeface="Segoe UI Light" panose="020B0502040204020203" pitchFamily="34" charset="0"/>
                <a:cs typeface="Segoe UI Light" panose="020B0502040204020203" pitchFamily="34" charset="0"/>
              </a:rPr>
              <a:t>Linked services</a:t>
            </a:r>
          </a:p>
          <a:p>
            <a:pPr>
              <a:spcAft>
                <a:spcPts val="600"/>
              </a:spcAft>
            </a:pPr>
            <a:r>
              <a:rPr lang="en-US" sz="2000" dirty="0">
                <a:latin typeface="Segoe UI Light" panose="020B0502040204020203" pitchFamily="34" charset="0"/>
                <a:cs typeface="Segoe UI Light" panose="020B0502040204020203" pitchFamily="34" charset="0"/>
              </a:rPr>
              <a:t>Triggers</a:t>
            </a:r>
          </a:p>
          <a:p>
            <a:pPr>
              <a:spcAft>
                <a:spcPts val="600"/>
              </a:spcAft>
            </a:pPr>
            <a:r>
              <a:rPr lang="en-US" sz="2000" dirty="0">
                <a:latin typeface="Segoe UI Light" panose="020B0502040204020203" pitchFamily="34" charset="0"/>
                <a:cs typeface="Segoe UI Light" panose="020B0502040204020203" pitchFamily="34" charset="0"/>
              </a:rPr>
              <a:t>Pipeline runs</a:t>
            </a:r>
          </a:p>
          <a:p>
            <a:pPr>
              <a:spcAft>
                <a:spcPts val="600"/>
              </a:spcAft>
            </a:pPr>
            <a:r>
              <a:rPr lang="en-US" sz="2000" dirty="0">
                <a:latin typeface="Segoe UI Light" panose="020B0502040204020203" pitchFamily="34" charset="0"/>
                <a:cs typeface="Segoe UI Light" panose="020B0502040204020203" pitchFamily="34" charset="0"/>
              </a:rPr>
              <a:t>Parameters</a:t>
            </a:r>
          </a:p>
          <a:p>
            <a:pPr>
              <a:spcAft>
                <a:spcPts val="600"/>
              </a:spcAft>
            </a:pPr>
            <a:r>
              <a:rPr lang="en-US" sz="2000" dirty="0">
                <a:latin typeface="Segoe UI Light" panose="020B0502040204020203" pitchFamily="34" charset="0"/>
                <a:cs typeface="Segoe UI Light" panose="020B0502040204020203" pitchFamily="34" charset="0"/>
              </a:rPr>
              <a:t>Control flow</a:t>
            </a:r>
          </a:p>
        </p:txBody>
      </p:sp>
      <p:pic>
        <p:nvPicPr>
          <p:cNvPr id="4" name="Picture 3">
            <a:extLst>
              <a:ext uri="{FF2B5EF4-FFF2-40B4-BE49-F238E27FC236}">
                <a16:creationId xmlns:a16="http://schemas.microsoft.com/office/drawing/2014/main" id="{5062AB78-6078-4A35-A6EC-CA4D637C82B9}"/>
              </a:ext>
            </a:extLst>
          </p:cNvPr>
          <p:cNvPicPr>
            <a:picLocks noChangeAspect="1"/>
          </p:cNvPicPr>
          <p:nvPr/>
        </p:nvPicPr>
        <p:blipFill>
          <a:blip r:embed="rId3"/>
          <a:stretch>
            <a:fillRect/>
          </a:stretch>
        </p:blipFill>
        <p:spPr>
          <a:xfrm>
            <a:off x="2708801" y="2338388"/>
            <a:ext cx="9040434" cy="2763656"/>
          </a:xfrm>
          <a:prstGeom prst="rect">
            <a:avLst/>
          </a:prstGeom>
        </p:spPr>
      </p:pic>
    </p:spTree>
    <p:extLst>
      <p:ext uri="{BB962C8B-B14F-4D97-AF65-F5344CB8AC3E}">
        <p14:creationId xmlns:p14="http://schemas.microsoft.com/office/powerpoint/2010/main" val="39504908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Integrate Data Factory and Databricks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52313" y="1336180"/>
            <a:ext cx="4331968" cy="5196294"/>
          </a:xfrm>
        </p:spPr>
        <p:txBody>
          <a:bodyPr/>
          <a:lstStyle/>
          <a:p>
            <a:pPr marL="448193" indent="-448193">
              <a:spcAft>
                <a:spcPts val="1800"/>
              </a:spcAft>
              <a:buFont typeface="+mj-lt"/>
              <a:buAutoNum type="arabicPeriod"/>
            </a:pPr>
            <a:r>
              <a:rPr lang="en-US" b="1" dirty="0">
                <a:latin typeface="Segoe UI Light" panose="020B0502040204020203" pitchFamily="34" charset="0"/>
                <a:cs typeface="Segoe UI Light" panose="020B0502040204020203" pitchFamily="34" charset="0"/>
              </a:rPr>
              <a:t>Create an Azure storage account</a:t>
            </a:r>
            <a:endParaRPr lang="en-US" dirty="0">
              <a:latin typeface="Segoe UI Light" panose="020B0502040204020203" pitchFamily="34" charset="0"/>
              <a:cs typeface="Segoe UI Light" panose="020B0502040204020203" pitchFamily="34" charset="0"/>
            </a:endParaRPr>
          </a:p>
          <a:p>
            <a:pPr marL="448193" indent="-448193">
              <a:spcAft>
                <a:spcPts val="1800"/>
              </a:spcAft>
              <a:buFont typeface="+mj-lt"/>
              <a:buAutoNum type="arabicPeriod"/>
            </a:pPr>
            <a:r>
              <a:rPr lang="en-US" b="1" dirty="0">
                <a:latin typeface="Segoe UI Light" panose="020B0502040204020203" pitchFamily="34" charset="0"/>
                <a:cs typeface="Segoe UI Light" panose="020B0502040204020203" pitchFamily="34" charset="0"/>
              </a:rPr>
              <a:t>Create a Data Factory instance - Portal</a:t>
            </a:r>
            <a:endParaRPr lang="en-US" dirty="0">
              <a:latin typeface="Segoe UI Light" panose="020B0502040204020203" pitchFamily="34" charset="0"/>
              <a:cs typeface="Segoe UI Light" panose="020B0502040204020203" pitchFamily="34" charset="0"/>
            </a:endParaRPr>
          </a:p>
          <a:p>
            <a:pPr marL="448193" indent="-448193">
              <a:spcAft>
                <a:spcPts val="1800"/>
              </a:spcAft>
              <a:buFont typeface="+mj-lt"/>
              <a:buAutoNum type="arabicPeriod"/>
            </a:pPr>
            <a:r>
              <a:rPr lang="en-US" b="1" dirty="0">
                <a:latin typeface="Segoe UI Light" panose="020B0502040204020203" pitchFamily="34" charset="0"/>
                <a:cs typeface="Segoe UI Light" panose="020B0502040204020203" pitchFamily="34" charset="0"/>
              </a:rPr>
              <a:t>Create a data workflow pipeline – Copy activity</a:t>
            </a:r>
            <a:endParaRPr lang="en-US" dirty="0">
              <a:latin typeface="Segoe UI Light" panose="020B0502040204020203" pitchFamily="34" charset="0"/>
              <a:cs typeface="Segoe UI Light" panose="020B0502040204020203" pitchFamily="34" charset="0"/>
            </a:endParaRPr>
          </a:p>
          <a:p>
            <a:pPr marL="448193" indent="-448193">
              <a:spcAft>
                <a:spcPts val="1800"/>
              </a:spcAft>
              <a:buFont typeface="+mj-lt"/>
              <a:buAutoNum type="arabicPeriod"/>
            </a:pPr>
            <a:r>
              <a:rPr lang="en-US" b="1" dirty="0">
                <a:latin typeface="Segoe UI Light" panose="020B0502040204020203" pitchFamily="34" charset="0"/>
                <a:cs typeface="Segoe UI Light" panose="020B0502040204020203" pitchFamily="34" charset="0"/>
              </a:rPr>
              <a:t>Add a Databricks notebook to the pipeline</a:t>
            </a:r>
            <a:endParaRPr lang="en-US" dirty="0">
              <a:latin typeface="Segoe UI Light" panose="020B0502040204020203" pitchFamily="34" charset="0"/>
              <a:cs typeface="Segoe UI Light" panose="020B0502040204020203" pitchFamily="34" charset="0"/>
            </a:endParaRPr>
          </a:p>
          <a:p>
            <a:pPr marL="448193" indent="-448193">
              <a:spcAft>
                <a:spcPts val="1800"/>
              </a:spcAft>
              <a:buFont typeface="+mj-lt"/>
              <a:buAutoNum type="arabicPeriod"/>
            </a:pPr>
            <a:r>
              <a:rPr lang="en-US" b="1" dirty="0">
                <a:latin typeface="Segoe UI Light" panose="020B0502040204020203" pitchFamily="34" charset="0"/>
                <a:cs typeface="Segoe UI Light" panose="020B0502040204020203" pitchFamily="34" charset="0"/>
              </a:rPr>
              <a:t>Analyze the data – train data</a:t>
            </a:r>
            <a:endParaRPr lang="en-US" dirty="0">
              <a:latin typeface="Segoe UI Light" panose="020B0502040204020203" pitchFamily="34" charset="0"/>
              <a:cs typeface="Segoe UI Light" panose="020B0502040204020203" pitchFamily="34" charset="0"/>
            </a:endParaRPr>
          </a:p>
          <a:p>
            <a:pPr marL="448193" indent="-448193">
              <a:buFont typeface="+mj-lt"/>
              <a:buAutoNum type="arabicPeriod"/>
            </a:pPr>
            <a:endParaRPr lang="en-US" dirty="0">
              <a:latin typeface="Segoe UI Light" panose="020B0502040204020203" pitchFamily="34" charset="0"/>
              <a:cs typeface="Segoe UI Light" panose="020B0502040204020203" pitchFamily="34" charset="0"/>
            </a:endParaRPr>
          </a:p>
        </p:txBody>
      </p:sp>
      <p:pic>
        <p:nvPicPr>
          <p:cNvPr id="4" name="Picture 3">
            <a:hlinkClick r:id="rId3"/>
            <a:extLst>
              <a:ext uri="{FF2B5EF4-FFF2-40B4-BE49-F238E27FC236}">
                <a16:creationId xmlns:a16="http://schemas.microsoft.com/office/drawing/2014/main" id="{2699C983-4B5F-4C07-A159-0A8184589118}"/>
              </a:ext>
            </a:extLst>
          </p:cNvPr>
          <p:cNvPicPr>
            <a:picLocks noChangeAspect="1"/>
          </p:cNvPicPr>
          <p:nvPr/>
        </p:nvPicPr>
        <p:blipFill>
          <a:blip r:embed="rId4"/>
          <a:stretch>
            <a:fillRect/>
          </a:stretch>
        </p:blipFill>
        <p:spPr>
          <a:xfrm>
            <a:off x="4908106" y="1437780"/>
            <a:ext cx="7160227" cy="4252809"/>
          </a:xfrm>
          <a:prstGeom prst="rect">
            <a:avLst/>
          </a:prstGeom>
        </p:spPr>
      </p:pic>
    </p:spTree>
    <p:extLst>
      <p:ext uri="{BB962C8B-B14F-4D97-AF65-F5344CB8AC3E}">
        <p14:creationId xmlns:p14="http://schemas.microsoft.com/office/powerpoint/2010/main" val="4751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22966" y="1706997"/>
            <a:ext cx="9723652" cy="3557686"/>
          </a:xfrm>
        </p:spPr>
        <p:txBody>
          <a:bodyPr anchor="ctr"/>
          <a:lstStyle/>
          <a:p>
            <a:r>
              <a:rPr lang="en-US" sz="4000" dirty="0">
                <a:latin typeface="+mn-lt"/>
              </a:rPr>
              <a:t>Recommend a Solution for Data Warehousing and Big Data Analytics Integration</a:t>
            </a:r>
          </a:p>
        </p:txBody>
      </p:sp>
      <p:pic>
        <p:nvPicPr>
          <p:cNvPr id="2" name="Graphic 1">
            <a:extLst>
              <a:ext uri="{FF2B5EF4-FFF2-40B4-BE49-F238E27FC236}">
                <a16:creationId xmlns:a16="http://schemas.microsoft.com/office/drawing/2014/main" id="{1819CA98-FA0D-4A6C-A6BD-BDF6DD051F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08703" y="4806873"/>
            <a:ext cx="1638862" cy="1638862"/>
          </a:xfrm>
          <a:prstGeom prst="rect">
            <a:avLst/>
          </a:prstGeom>
        </p:spPr>
      </p:pic>
    </p:spTree>
    <p:extLst>
      <p:ext uri="{BB962C8B-B14F-4D97-AF65-F5344CB8AC3E}">
        <p14:creationId xmlns:p14="http://schemas.microsoft.com/office/powerpoint/2010/main" val="7342382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6" y="505159"/>
            <a:ext cx="11306469" cy="403079"/>
          </a:xfrm>
        </p:spPr>
        <p:txBody>
          <a:bodyPr/>
          <a:lstStyle/>
          <a:p>
            <a:r>
              <a:rPr lang="en-US" dirty="0">
                <a:latin typeface="Segoe UI" panose="020B0502040204020203" pitchFamily="34" charset="0"/>
              </a:rPr>
              <a:t>Azure Synapse Analytics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42766" y="1597729"/>
            <a:ext cx="2739066" cy="1831271"/>
          </a:xfrm>
        </p:spPr>
        <p:txBody>
          <a:bodyPr/>
          <a:lstStyle/>
          <a:p>
            <a:pPr marL="342900" indent="-342900">
              <a:buFont typeface="Arial" panose="020B0604020202020204" pitchFamily="34" charset="0"/>
              <a:buChar char="•"/>
            </a:pPr>
            <a:r>
              <a:rPr lang="en-US" sz="2200" dirty="0">
                <a:latin typeface="+mn-lt"/>
                <a:cs typeface="Segoe UI Light" panose="020B0502040204020203" pitchFamily="34" charset="0"/>
              </a:rPr>
              <a:t>Synapse SQL</a:t>
            </a:r>
          </a:p>
          <a:p>
            <a:pPr marL="342900" indent="-342900">
              <a:buFont typeface="Arial" panose="020B0604020202020204" pitchFamily="34" charset="0"/>
              <a:buChar char="•"/>
            </a:pPr>
            <a:r>
              <a:rPr lang="en-US" sz="2200" dirty="0">
                <a:latin typeface="+mn-lt"/>
                <a:cs typeface="Segoe UI Light" panose="020B0502040204020203" pitchFamily="34" charset="0"/>
              </a:rPr>
              <a:t>Spark</a:t>
            </a:r>
          </a:p>
          <a:p>
            <a:pPr marL="342900" indent="-342900">
              <a:buFont typeface="Arial" panose="020B0604020202020204" pitchFamily="34" charset="0"/>
              <a:buChar char="•"/>
            </a:pPr>
            <a:r>
              <a:rPr lang="en-US" sz="2200" dirty="0">
                <a:latin typeface="+mn-lt"/>
                <a:cs typeface="Segoe UI Light" panose="020B0502040204020203" pitchFamily="34" charset="0"/>
              </a:rPr>
              <a:t>Synapse Pipelines</a:t>
            </a:r>
          </a:p>
          <a:p>
            <a:pPr marL="342900" indent="-342900">
              <a:buFont typeface="Arial" panose="020B0604020202020204" pitchFamily="34" charset="0"/>
              <a:buChar char="•"/>
            </a:pPr>
            <a:r>
              <a:rPr lang="en-US" sz="2200">
                <a:latin typeface="+mn-lt"/>
                <a:cs typeface="Segoe UI Light" panose="020B0502040204020203" pitchFamily="34" charset="0"/>
              </a:rPr>
              <a:t>Studio</a:t>
            </a:r>
            <a:endParaRPr lang="en-US" sz="2200" dirty="0">
              <a:latin typeface="+mn-lt"/>
              <a:cs typeface="Segoe UI Light" panose="020B0502040204020203" pitchFamily="34" charset="0"/>
            </a:endParaRPr>
          </a:p>
        </p:txBody>
      </p:sp>
      <p:sp>
        <p:nvSpPr>
          <p:cNvPr id="8" name="TextBox 7">
            <a:extLst>
              <a:ext uri="{FF2B5EF4-FFF2-40B4-BE49-F238E27FC236}">
                <a16:creationId xmlns:a16="http://schemas.microsoft.com/office/drawing/2014/main" id="{CC9F436B-09F3-4E6D-9D37-6ED3B35B1C0B}"/>
              </a:ext>
            </a:extLst>
          </p:cNvPr>
          <p:cNvSpPr txBox="1"/>
          <p:nvPr/>
        </p:nvSpPr>
        <p:spPr>
          <a:xfrm>
            <a:off x="442766" y="4226287"/>
            <a:ext cx="8024812" cy="2323713"/>
          </a:xfrm>
          <a:prstGeom prst="rect">
            <a:avLst/>
          </a:prstGeom>
          <a:noFill/>
        </p:spPr>
        <p:txBody>
          <a:bodyPr wrap="square">
            <a:spAutoFit/>
          </a:bodyPr>
          <a:lstStyle/>
          <a:p>
            <a:pPr>
              <a:spcAft>
                <a:spcPts val="588"/>
              </a:spcAft>
            </a:pPr>
            <a:r>
              <a:rPr lang="en-US" sz="2000" b="1" dirty="0">
                <a:cs typeface="Segoe UI Light" panose="020B0502040204020203" pitchFamily="34" charset="0"/>
              </a:rPr>
              <a:t>Data Flow:</a:t>
            </a:r>
          </a:p>
          <a:p>
            <a:pPr marL="457200" indent="-457200">
              <a:spcAft>
                <a:spcPts val="588"/>
              </a:spcAft>
              <a:buFont typeface="+mj-lt"/>
              <a:buAutoNum type="arabicPeriod"/>
            </a:pPr>
            <a:r>
              <a:rPr lang="en-US" sz="2000" dirty="0">
                <a:cs typeface="Segoe UI Light" panose="020B0502040204020203" pitchFamily="34" charset="0"/>
              </a:rPr>
              <a:t>Ingest Data</a:t>
            </a:r>
          </a:p>
          <a:p>
            <a:pPr marL="457200" indent="-457200">
              <a:spcAft>
                <a:spcPts val="588"/>
              </a:spcAft>
              <a:buFont typeface="+mj-lt"/>
              <a:buAutoNum type="arabicPeriod"/>
            </a:pPr>
            <a:r>
              <a:rPr lang="en-US" sz="2000" dirty="0">
                <a:cs typeface="Segoe UI Light" panose="020B0502040204020203" pitchFamily="34" charset="0"/>
              </a:rPr>
              <a:t>Prepare Data (Hadoop, Spark, and machine learning)</a:t>
            </a:r>
          </a:p>
          <a:p>
            <a:pPr marL="457200" indent="-457200">
              <a:spcAft>
                <a:spcPts val="588"/>
              </a:spcAft>
              <a:buFont typeface="+mj-lt"/>
              <a:buAutoNum type="arabicPeriod"/>
            </a:pPr>
            <a:r>
              <a:rPr lang="en-US" sz="2000" dirty="0">
                <a:cs typeface="Segoe UI Light" panose="020B0502040204020203" pitchFamily="34" charset="0"/>
              </a:rPr>
              <a:t>PolyBase to query big data stores</a:t>
            </a:r>
          </a:p>
          <a:p>
            <a:pPr marL="457200" indent="-457200">
              <a:spcAft>
                <a:spcPts val="588"/>
              </a:spcAft>
              <a:buFont typeface="+mj-lt"/>
              <a:buAutoNum type="arabicPeriod"/>
            </a:pPr>
            <a:r>
              <a:rPr lang="en-US" sz="2000" dirty="0">
                <a:cs typeface="Segoe UI Light" panose="020B0502040204020203" pitchFamily="34" charset="0"/>
              </a:rPr>
              <a:t>T-SQL queries to populate pool tables</a:t>
            </a:r>
          </a:p>
          <a:p>
            <a:pPr marL="457200" indent="-457200">
              <a:spcAft>
                <a:spcPts val="588"/>
              </a:spcAft>
              <a:buFont typeface="+mj-lt"/>
              <a:buAutoNum type="arabicPeriod"/>
            </a:pPr>
            <a:r>
              <a:rPr lang="en-US" sz="2000" dirty="0">
                <a:cs typeface="Segoe UI Light" panose="020B0502040204020203" pitchFamily="34" charset="0"/>
              </a:rPr>
              <a:t>Stores data in relational tables with columnar storage</a:t>
            </a:r>
          </a:p>
        </p:txBody>
      </p:sp>
      <p:pic>
        <p:nvPicPr>
          <p:cNvPr id="3" name="Picture 2">
            <a:extLst>
              <a:ext uri="{FF2B5EF4-FFF2-40B4-BE49-F238E27FC236}">
                <a16:creationId xmlns:a16="http://schemas.microsoft.com/office/drawing/2014/main" id="{94402AF8-F6B6-4225-8E01-60DCD0BD8430}"/>
              </a:ext>
            </a:extLst>
          </p:cNvPr>
          <p:cNvPicPr>
            <a:picLocks noChangeAspect="1"/>
          </p:cNvPicPr>
          <p:nvPr/>
        </p:nvPicPr>
        <p:blipFill>
          <a:blip r:embed="rId3"/>
          <a:stretch>
            <a:fillRect/>
          </a:stretch>
        </p:blipFill>
        <p:spPr>
          <a:xfrm>
            <a:off x="3538537" y="1033040"/>
            <a:ext cx="7675244" cy="3663737"/>
          </a:xfrm>
          <a:prstGeom prst="rect">
            <a:avLst/>
          </a:prstGeom>
        </p:spPr>
      </p:pic>
    </p:spTree>
    <p:extLst>
      <p:ext uri="{BB962C8B-B14F-4D97-AF65-F5344CB8AC3E}">
        <p14:creationId xmlns:p14="http://schemas.microsoft.com/office/powerpoint/2010/main" val="4139178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fade">
                                      <p:cBhvr>
                                        <p:cTn id="30"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06157" y="304879"/>
            <a:ext cx="11341268" cy="680196"/>
          </a:xfrm>
        </p:spPr>
        <p:txBody>
          <a:bodyPr/>
          <a:lstStyle/>
          <a:p>
            <a:r>
              <a:rPr lang="en-US" dirty="0">
                <a:latin typeface="Segoe UI" panose="020B0502040204020203" pitchFamily="34" charset="0"/>
              </a:rPr>
              <a:t>Azure Synapse Analytics Architecture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66829" y="1233761"/>
            <a:ext cx="9814335" cy="4708981"/>
          </a:xfrm>
        </p:spPr>
        <p:txBody>
          <a:bodyPr/>
          <a:lstStyle/>
          <a:p>
            <a:pPr>
              <a:spcBef>
                <a:spcPts val="0"/>
              </a:spcBef>
              <a:spcAft>
                <a:spcPts val="600"/>
              </a:spcAft>
            </a:pPr>
            <a:r>
              <a:rPr lang="en-US" sz="2000" b="1" dirty="0">
                <a:latin typeface="Segoe UI Light" panose="020B0502040204020203" pitchFamily="34" charset="0"/>
                <a:cs typeface="Segoe UI Light" panose="020B0502040204020203" pitchFamily="34" charset="0"/>
              </a:rPr>
              <a:t>Azure Storage</a:t>
            </a:r>
            <a:endParaRPr lang="en-US" sz="2000" dirty="0">
              <a:latin typeface="Segoe UI Light" panose="020B0502040204020203" pitchFamily="34" charset="0"/>
              <a:cs typeface="Segoe UI Light" panose="020B0502040204020203" pitchFamily="34" charset="0"/>
            </a:endParaRPr>
          </a:p>
          <a:p>
            <a:pPr marL="342900" indent="-342900">
              <a:spcBef>
                <a:spcPts val="0"/>
              </a:spcBef>
              <a:spcAft>
                <a:spcPts val="600"/>
              </a:spcAf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Hash</a:t>
            </a:r>
          </a:p>
          <a:p>
            <a:pPr marL="342900" indent="-342900">
              <a:spcBef>
                <a:spcPts val="0"/>
              </a:spcBef>
              <a:spcAft>
                <a:spcPts val="600"/>
              </a:spcAf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Round Robin</a:t>
            </a:r>
          </a:p>
          <a:p>
            <a:pPr marL="342900" indent="-342900">
              <a:spcBef>
                <a:spcPts val="0"/>
              </a:spcBef>
              <a:spcAft>
                <a:spcPts val="600"/>
              </a:spcAf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Replicate</a:t>
            </a:r>
          </a:p>
          <a:p>
            <a:pPr>
              <a:spcBef>
                <a:spcPts val="1200"/>
              </a:spcBef>
              <a:spcAft>
                <a:spcPts val="600"/>
              </a:spcAft>
            </a:pPr>
            <a:r>
              <a:rPr lang="en-US" sz="2000" b="1" dirty="0">
                <a:latin typeface="Segoe UI Light" panose="020B0502040204020203" pitchFamily="34" charset="0"/>
                <a:cs typeface="Segoe UI Light" panose="020B0502040204020203" pitchFamily="34" charset="0"/>
              </a:rPr>
              <a:t>Control node</a:t>
            </a:r>
          </a:p>
          <a:p>
            <a:pPr marL="342900" indent="-342900">
              <a:lnSpc>
                <a:spcPct val="100000"/>
              </a:lnSpc>
              <a:spcBef>
                <a:spcPts val="0"/>
              </a:spcBef>
              <a:spcAft>
                <a:spcPts val="600"/>
              </a:spcAf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The MPP engine </a:t>
            </a:r>
          </a:p>
          <a:p>
            <a:pPr marL="342900" indent="-342900">
              <a:lnSpc>
                <a:spcPct val="100000"/>
              </a:lnSpc>
              <a:spcBef>
                <a:spcPts val="0"/>
              </a:spcBef>
              <a:spcAft>
                <a:spcPts val="600"/>
              </a:spcAf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T-SQL query </a:t>
            </a:r>
          </a:p>
          <a:p>
            <a:pPr>
              <a:spcBef>
                <a:spcPts val="1200"/>
              </a:spcBef>
              <a:spcAft>
                <a:spcPts val="600"/>
              </a:spcAft>
            </a:pPr>
            <a:r>
              <a:rPr lang="en-US" sz="2000" b="1" dirty="0">
                <a:latin typeface="Segoe UI Light" panose="020B0502040204020203" pitchFamily="34" charset="0"/>
                <a:cs typeface="Segoe UI Light" panose="020B0502040204020203" pitchFamily="34" charset="0"/>
              </a:rPr>
              <a:t>Compute nodes</a:t>
            </a:r>
          </a:p>
          <a:p>
            <a:pPr marL="342900" indent="-342900">
              <a:lnSpc>
                <a:spcPct val="100000"/>
              </a:lnSpc>
              <a:spcBef>
                <a:spcPts val="0"/>
              </a:spcBef>
              <a:spcAft>
                <a:spcPts val="600"/>
              </a:spcAf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Distributed processing </a:t>
            </a:r>
          </a:p>
          <a:p>
            <a:pPr>
              <a:spcBef>
                <a:spcPts val="1200"/>
              </a:spcBef>
              <a:spcAft>
                <a:spcPts val="600"/>
              </a:spcAft>
            </a:pPr>
            <a:r>
              <a:rPr lang="en-US" sz="2000" b="1" dirty="0">
                <a:latin typeface="Segoe UI Light" panose="020B0502040204020203" pitchFamily="34" charset="0"/>
                <a:cs typeface="Segoe UI Light" panose="020B0502040204020203" pitchFamily="34" charset="0"/>
              </a:rPr>
              <a:t>Data Movement Service</a:t>
            </a:r>
          </a:p>
          <a:p>
            <a:pPr marL="342900" indent="-342900">
              <a:lnSpc>
                <a:spcPct val="100000"/>
              </a:lnSpc>
              <a:spcBef>
                <a:spcPts val="0"/>
              </a:spcBef>
              <a:spcAft>
                <a:spcPts val="600"/>
              </a:spcAf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Transport between notes</a:t>
            </a:r>
          </a:p>
        </p:txBody>
      </p:sp>
      <p:pic>
        <p:nvPicPr>
          <p:cNvPr id="4" name="Picture 3">
            <a:hlinkClick r:id="rId3"/>
            <a:extLst>
              <a:ext uri="{FF2B5EF4-FFF2-40B4-BE49-F238E27FC236}">
                <a16:creationId xmlns:a16="http://schemas.microsoft.com/office/drawing/2014/main" id="{1AD24A16-8ACA-4DED-974B-21F1521E3250}"/>
              </a:ext>
            </a:extLst>
          </p:cNvPr>
          <p:cNvPicPr>
            <a:picLocks noChangeAspect="1"/>
          </p:cNvPicPr>
          <p:nvPr/>
        </p:nvPicPr>
        <p:blipFill>
          <a:blip r:embed="rId4"/>
          <a:stretch>
            <a:fillRect/>
          </a:stretch>
        </p:blipFill>
        <p:spPr>
          <a:xfrm>
            <a:off x="4970206" y="1420553"/>
            <a:ext cx="5254299" cy="3947419"/>
          </a:xfrm>
          <a:prstGeom prst="rect">
            <a:avLst/>
          </a:prstGeom>
        </p:spPr>
      </p:pic>
    </p:spTree>
    <p:extLst>
      <p:ext uri="{BB962C8B-B14F-4D97-AF65-F5344CB8AC3E}">
        <p14:creationId xmlns:p14="http://schemas.microsoft.com/office/powerpoint/2010/main" val="1344752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Distributions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84230" y="1365382"/>
            <a:ext cx="4493871" cy="2400657"/>
          </a:xfrm>
        </p:spPr>
        <p:txBody>
          <a:bodyPr/>
          <a:lstStyle/>
          <a:p>
            <a:pPr>
              <a:spcBef>
                <a:spcPts val="0"/>
              </a:spcBef>
              <a:spcAft>
                <a:spcPts val="1200"/>
              </a:spcAft>
            </a:pPr>
            <a:r>
              <a:rPr lang="en-US" sz="2000" dirty="0">
                <a:latin typeface="Segoe UI" panose="020B0502040204020203" pitchFamily="34" charset="0"/>
                <a:cs typeface="Segoe UI" panose="020B0502040204020203" pitchFamily="34" charset="0"/>
              </a:rPr>
              <a:t>Hash-Distributed Tables</a:t>
            </a:r>
          </a:p>
          <a:p>
            <a:pPr marL="342900" indent="-342900">
              <a:spcBef>
                <a:spcPts val="0"/>
              </a:spcBef>
              <a:spcAft>
                <a:spcPts val="1200"/>
              </a:spcAft>
              <a:buFont typeface="Arial" panose="020B0604020202020204" pitchFamily="34" charset="0"/>
              <a:buChar char="•"/>
            </a:pPr>
            <a:r>
              <a:rPr lang="en-US" sz="2000" i="0" u="none" strike="noStrike" dirty="0">
                <a:effectLst/>
                <a:latin typeface="Segoe UI Light" panose="020B0502040204020203" pitchFamily="34" charset="0"/>
                <a:cs typeface="Segoe UI Light" panose="020B0502040204020203" pitchFamily="34" charset="0"/>
              </a:rPr>
              <a:t>Each row belongs to one distribution</a:t>
            </a:r>
          </a:p>
          <a:p>
            <a:pPr marL="342900" indent="-342900">
              <a:spcBef>
                <a:spcPts val="0"/>
              </a:spcBef>
              <a:spcAft>
                <a:spcPts val="1200"/>
              </a:spcAft>
              <a:buFont typeface="Arial" panose="020B0604020202020204" pitchFamily="34" charset="0"/>
              <a:buChar char="•"/>
            </a:pPr>
            <a:r>
              <a:rPr lang="en-US" sz="2000" i="0" u="none" strike="noStrike" dirty="0">
                <a:effectLst/>
                <a:latin typeface="Segoe UI Light" panose="020B0502040204020203" pitchFamily="34" charset="0"/>
                <a:cs typeface="Segoe UI Light" panose="020B0502040204020203" pitchFamily="34" charset="0"/>
              </a:rPr>
              <a:t>A deterministic hash algorithm assigns each row to one distribution</a:t>
            </a:r>
          </a:p>
          <a:p>
            <a:pPr marL="342900" indent="-342900">
              <a:spcBef>
                <a:spcPts val="0"/>
              </a:spcBef>
              <a:spcAft>
                <a:spcPts val="1200"/>
              </a:spcAft>
              <a:buFont typeface="Arial" panose="020B0604020202020204" pitchFamily="34" charset="0"/>
              <a:buChar char="•"/>
            </a:pPr>
            <a:r>
              <a:rPr lang="en-US" sz="2000" i="0" u="none" strike="noStrike" dirty="0">
                <a:effectLst/>
                <a:latin typeface="Segoe UI Light" panose="020B0502040204020203" pitchFamily="34" charset="0"/>
                <a:cs typeface="Segoe UI Light" panose="020B0502040204020203" pitchFamily="34" charset="0"/>
              </a:rPr>
              <a:t>The number of table rows per distribution varies</a:t>
            </a:r>
          </a:p>
        </p:txBody>
      </p:sp>
      <p:pic>
        <p:nvPicPr>
          <p:cNvPr id="3" name="Picture 2">
            <a:hlinkClick r:id="rId3"/>
            <a:extLst>
              <a:ext uri="{FF2B5EF4-FFF2-40B4-BE49-F238E27FC236}">
                <a16:creationId xmlns:a16="http://schemas.microsoft.com/office/drawing/2014/main" id="{F7ED11B8-167E-4F68-98CE-69601A770C2F}"/>
              </a:ext>
            </a:extLst>
          </p:cNvPr>
          <p:cNvPicPr>
            <a:picLocks noChangeAspect="1"/>
          </p:cNvPicPr>
          <p:nvPr/>
        </p:nvPicPr>
        <p:blipFill>
          <a:blip r:embed="rId4"/>
          <a:stretch>
            <a:fillRect/>
          </a:stretch>
        </p:blipFill>
        <p:spPr>
          <a:xfrm>
            <a:off x="5071327" y="1834991"/>
            <a:ext cx="6314958" cy="3862096"/>
          </a:xfrm>
          <a:prstGeom prst="rect">
            <a:avLst/>
          </a:prstGeom>
        </p:spPr>
      </p:pic>
      <p:sp>
        <p:nvSpPr>
          <p:cNvPr id="7" name="TextBox 6">
            <a:extLst>
              <a:ext uri="{FF2B5EF4-FFF2-40B4-BE49-F238E27FC236}">
                <a16:creationId xmlns:a16="http://schemas.microsoft.com/office/drawing/2014/main" id="{51F96C5F-8671-45C5-8BB1-A02AF0AC39F1}"/>
              </a:ext>
            </a:extLst>
          </p:cNvPr>
          <p:cNvSpPr txBox="1"/>
          <p:nvPr/>
        </p:nvSpPr>
        <p:spPr>
          <a:xfrm>
            <a:off x="384230" y="4356532"/>
            <a:ext cx="4875727" cy="1631216"/>
          </a:xfrm>
          <a:prstGeom prst="rect">
            <a:avLst/>
          </a:prstGeom>
          <a:noFill/>
        </p:spPr>
        <p:txBody>
          <a:bodyPr wrap="square">
            <a:spAutoFit/>
          </a:bodyPr>
          <a:lstStyle/>
          <a:p>
            <a:pPr>
              <a:spcAft>
                <a:spcPts val="1200"/>
              </a:spcAft>
            </a:pPr>
            <a:r>
              <a:rPr lang="en-US" sz="2000" b="1" dirty="0">
                <a:latin typeface="Segoe UI Light" panose="020B0502040204020203" pitchFamily="34" charset="0"/>
                <a:cs typeface="Segoe UI Light" panose="020B0502040204020203" pitchFamily="34" charset="0"/>
              </a:rPr>
              <a:t>Round-Robin Distributed Tables</a:t>
            </a:r>
          </a:p>
          <a:p>
            <a:pPr marL="280121" indent="-280121">
              <a:spcAft>
                <a:spcPts val="1200"/>
              </a:spcAf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A round-robin distributed table distributes data evenly across the table</a:t>
            </a:r>
          </a:p>
          <a:p>
            <a:pPr marL="280121" indent="-280121">
              <a:spcAft>
                <a:spcPts val="1200"/>
              </a:spcAf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A distribution is first chosen at rando</a:t>
            </a:r>
            <a:r>
              <a:rPr lang="en-US" sz="1765" dirty="0">
                <a:latin typeface="Segoe UI Light" panose="020B0502040204020203" pitchFamily="34" charset="0"/>
                <a:cs typeface="Segoe UI Light" panose="020B0502040204020203" pitchFamily="34" charset="0"/>
              </a:rPr>
              <a:t>m</a:t>
            </a:r>
          </a:p>
        </p:txBody>
      </p:sp>
    </p:spTree>
    <p:extLst>
      <p:ext uri="{BB962C8B-B14F-4D97-AF65-F5344CB8AC3E}">
        <p14:creationId xmlns:p14="http://schemas.microsoft.com/office/powerpoint/2010/main" val="2895477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31CDEF7E-49FF-45EA-AFDF-2C3AA1D68918}"/>
              </a:ext>
            </a:extLst>
          </p:cNvPr>
          <p:cNvPicPr>
            <a:picLocks noChangeAspect="1"/>
          </p:cNvPicPr>
          <p:nvPr/>
        </p:nvPicPr>
        <p:blipFill>
          <a:blip r:embed="rId4"/>
          <a:stretch>
            <a:fillRect/>
          </a:stretch>
        </p:blipFill>
        <p:spPr>
          <a:xfrm>
            <a:off x="5083197" y="1528916"/>
            <a:ext cx="6225973" cy="4232263"/>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Replicated Tables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8643" y="1988269"/>
            <a:ext cx="4138609" cy="3180358"/>
          </a:xfrm>
        </p:spPr>
        <p:txBody>
          <a:bodyPr/>
          <a:lstStyle/>
          <a:p>
            <a:pPr>
              <a:spcAft>
                <a:spcPts val="3000"/>
              </a:spcAft>
            </a:pPr>
            <a:r>
              <a:rPr lang="en-US" dirty="0">
                <a:latin typeface="Segoe UI Light" panose="020B0502040204020203" pitchFamily="34" charset="0"/>
                <a:cs typeface="Segoe UI Light" panose="020B0502040204020203" pitchFamily="34" charset="0"/>
              </a:rPr>
              <a:t>A replicated table caches a full copy of the table on each compute node</a:t>
            </a:r>
          </a:p>
          <a:p>
            <a:pPr>
              <a:spcAft>
                <a:spcPts val="3000"/>
              </a:spcAft>
            </a:pPr>
            <a:r>
              <a:rPr lang="en-US" dirty="0">
                <a:latin typeface="Segoe UI Light" panose="020B0502040204020203" pitchFamily="34" charset="0"/>
                <a:cs typeface="Segoe UI Light" panose="020B0502040204020203" pitchFamily="34" charset="0"/>
              </a:rPr>
              <a:t>Removes the need to transfer data among compute nodes </a:t>
            </a:r>
          </a:p>
          <a:p>
            <a:pPr>
              <a:spcAft>
                <a:spcPts val="3000"/>
              </a:spcAft>
            </a:pPr>
            <a:r>
              <a:rPr lang="en-US" dirty="0">
                <a:latin typeface="Segoe UI Light" panose="020B0502040204020203" pitchFamily="34" charset="0"/>
                <a:cs typeface="Segoe UI Light" panose="020B0502040204020203" pitchFamily="34" charset="0"/>
              </a:rPr>
              <a:t>Best with small tables</a:t>
            </a:r>
          </a:p>
        </p:txBody>
      </p:sp>
    </p:spTree>
    <p:extLst>
      <p:ext uri="{BB962C8B-B14F-4D97-AF65-F5344CB8AC3E}">
        <p14:creationId xmlns:p14="http://schemas.microsoft.com/office/powerpoint/2010/main" val="3315585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35465" y="3176751"/>
            <a:ext cx="8079411" cy="920984"/>
          </a:xfrm>
        </p:spPr>
        <p:txBody>
          <a:bodyPr/>
          <a:lstStyle/>
          <a:p>
            <a:r>
              <a:rPr lang="en-US" sz="4000" dirty="0">
                <a:latin typeface="Segoe UI" panose="020B0502040204020203" pitchFamily="34" charset="0"/>
              </a:rPr>
              <a:t>Module 8 Review Questions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1695305" y="3027643"/>
            <a:ext cx="9384447" cy="1313949"/>
          </a:xfrm>
        </p:spPr>
        <p:txBody>
          <a:bodyPr/>
          <a:lstStyle/>
          <a:p>
            <a:endParaRPr lang="en-US" dirty="0"/>
          </a:p>
          <a:p>
            <a:pPr lvl="1"/>
            <a:endParaRPr lang="en-US" sz="4705" spc="-49" dirty="0">
              <a:ln w="3175">
                <a:noFill/>
              </a:ln>
              <a:cs typeface="Segoe UI" pitchFamily="34" charset="0"/>
            </a:endParaRPr>
          </a:p>
        </p:txBody>
      </p:sp>
      <p:grpSp>
        <p:nvGrpSpPr>
          <p:cNvPr id="5" name="Group 4" descr="Icon of four servers">
            <a:extLst>
              <a:ext uri="{FF2B5EF4-FFF2-40B4-BE49-F238E27FC236}">
                <a16:creationId xmlns:a16="http://schemas.microsoft.com/office/drawing/2014/main" id="{D8338CCA-26CB-4D12-8E32-E6747633F6B2}"/>
              </a:ext>
            </a:extLst>
          </p:cNvPr>
          <p:cNvGrpSpPr/>
          <p:nvPr/>
        </p:nvGrpSpPr>
        <p:grpSpPr>
          <a:xfrm>
            <a:off x="10593400" y="5374524"/>
            <a:ext cx="1176959" cy="1138035"/>
            <a:chOff x="4202761" y="1833765"/>
            <a:chExt cx="780288" cy="781812"/>
          </a:xfrm>
        </p:grpSpPr>
        <p:pic>
          <p:nvPicPr>
            <p:cNvPr id="6" name="Picture 5">
              <a:extLst>
                <a:ext uri="{FF2B5EF4-FFF2-40B4-BE49-F238E27FC236}">
                  <a16:creationId xmlns:a16="http://schemas.microsoft.com/office/drawing/2014/main" id="{3A176C40-A4FE-4695-B22A-F3FAB7395646}"/>
                </a:ext>
              </a:extLst>
            </p:cNvPr>
            <p:cNvPicPr>
              <a:picLocks noChangeAspect="1"/>
            </p:cNvPicPr>
            <p:nvPr/>
          </p:nvPicPr>
          <p:blipFill>
            <a:blip r:embed="rId3"/>
            <a:stretch>
              <a:fillRect/>
            </a:stretch>
          </p:blipFill>
          <p:spPr>
            <a:xfrm>
              <a:off x="4202761" y="1833765"/>
              <a:ext cx="780288" cy="781812"/>
            </a:xfrm>
            <a:prstGeom prst="rect">
              <a:avLst/>
            </a:prstGeom>
          </p:spPr>
        </p:pic>
        <p:pic>
          <p:nvPicPr>
            <p:cNvPr id="7" name="Picture 6" descr="Icon of four servers">
              <a:extLst>
                <a:ext uri="{FF2B5EF4-FFF2-40B4-BE49-F238E27FC236}">
                  <a16:creationId xmlns:a16="http://schemas.microsoft.com/office/drawing/2014/main" id="{A3D9B902-683E-4C50-85E3-AFD053E1F603}"/>
                </a:ext>
              </a:extLst>
            </p:cNvPr>
            <p:cNvPicPr>
              <a:picLocks noChangeAspect="1"/>
            </p:cNvPicPr>
            <p:nvPr/>
          </p:nvPicPr>
          <p:blipFill>
            <a:blip r:embed="rId4"/>
            <a:stretch>
              <a:fillRect/>
            </a:stretch>
          </p:blipFill>
          <p:spPr>
            <a:xfrm>
              <a:off x="4398112" y="2041791"/>
              <a:ext cx="389587" cy="365760"/>
            </a:xfrm>
            <a:prstGeom prst="rect">
              <a:avLst/>
            </a:prstGeom>
          </p:spPr>
        </p:pic>
      </p:grpSp>
    </p:spTree>
    <p:extLst>
      <p:ext uri="{BB962C8B-B14F-4D97-AF65-F5344CB8AC3E}">
        <p14:creationId xmlns:p14="http://schemas.microsoft.com/office/powerpoint/2010/main" val="15390348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04CF6A-EDE4-3945-86E3-F2046FE39782}"/>
              </a:ext>
            </a:extLst>
          </p:cNvPr>
          <p:cNvSpPr>
            <a:spLocks noGrp="1"/>
          </p:cNvSpPr>
          <p:nvPr>
            <p:ph type="title"/>
          </p:nvPr>
        </p:nvSpPr>
        <p:spPr>
          <a:xfrm>
            <a:off x="428682" y="2054794"/>
            <a:ext cx="5428936" cy="2270631"/>
          </a:xfrm>
        </p:spPr>
        <p:txBody>
          <a:bodyPr/>
          <a:lstStyle/>
          <a:p>
            <a:r>
              <a:rPr lang="en-US" sz="4400" dirty="0">
                <a:latin typeface="Segoe UI Light" panose="020B0502040204020203" pitchFamily="34" charset="0"/>
                <a:cs typeface="Segoe UI Light" panose="020B0502040204020203" pitchFamily="34" charset="0"/>
              </a:rPr>
              <a:t>AZ-304: Microsoft Azure Architect Design</a:t>
            </a:r>
          </a:p>
        </p:txBody>
      </p:sp>
    </p:spTree>
    <p:extLst>
      <p:ext uri="{BB962C8B-B14F-4D97-AF65-F5344CB8AC3E}">
        <p14:creationId xmlns:p14="http://schemas.microsoft.com/office/powerpoint/2010/main" val="363223488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a:xfrm>
            <a:off x="455995" y="1845501"/>
            <a:ext cx="9504281" cy="1473188"/>
          </a:xfrm>
        </p:spPr>
        <p:txBody>
          <a:bodyPr/>
          <a:lstStyle/>
          <a:p>
            <a:r>
              <a:rPr lang="en-US" sz="3137" dirty="0"/>
              <a:t>Online Role-based training resources:</a:t>
            </a:r>
            <a:br>
              <a:rPr lang="en-US" sz="1029" dirty="0"/>
            </a:br>
            <a:br>
              <a:rPr lang="en-US" sz="1029" dirty="0"/>
            </a:br>
            <a:r>
              <a:rPr lang="en-US" dirty="0"/>
              <a:t>Microsoft Learn</a:t>
            </a:r>
            <a:br>
              <a:rPr lang="en-US" dirty="0"/>
            </a:br>
            <a:r>
              <a:rPr lang="en-US" dirty="0">
                <a:solidFill>
                  <a:schemeClr val="tx2">
                    <a:lumMod val="40000"/>
                    <a:lumOff val="60000"/>
                  </a:schemeClr>
                </a:solidFill>
                <a:hlinkClick r:id="rId3">
                  <a:extLst>
                    <a:ext uri="{A12FA001-AC4F-418D-AE19-62706E023703}">
                      <ahyp:hlinkClr xmlns:ahyp="http://schemas.microsoft.com/office/drawing/2018/hyperlinkcolor" val="tx"/>
                    </a:ext>
                  </a:extLst>
                </a:hlinkClick>
              </a:rPr>
              <a:t>https://docs.microsoft.com/en-us/learn/</a:t>
            </a:r>
            <a:endParaRPr lang="en-US" dirty="0">
              <a:solidFill>
                <a:schemeClr val="tx2">
                  <a:lumMod val="40000"/>
                  <a:lumOff val="60000"/>
                </a:schemeClr>
              </a:solidFill>
            </a:endParaRPr>
          </a:p>
        </p:txBody>
      </p:sp>
    </p:spTree>
    <p:extLst>
      <p:ext uri="{BB962C8B-B14F-4D97-AF65-F5344CB8AC3E}">
        <p14:creationId xmlns:p14="http://schemas.microsoft.com/office/powerpoint/2010/main" val="419375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65362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a:xfrm>
            <a:off x="428681" y="2532575"/>
            <a:ext cx="11561001" cy="1792850"/>
          </a:xfrm>
        </p:spPr>
        <p:txBody>
          <a:bodyPr/>
          <a:lstStyle/>
          <a:p>
            <a:r>
              <a:rPr lang="en-US" dirty="0"/>
              <a:t>Module 8: Design Data Integration</a:t>
            </a:r>
          </a:p>
        </p:txBody>
      </p:sp>
      <p:sp>
        <p:nvSpPr>
          <p:cNvPr id="5" name="Text Placeholder 4">
            <a:extLst>
              <a:ext uri="{FF2B5EF4-FFF2-40B4-BE49-F238E27FC236}">
                <a16:creationId xmlns:a16="http://schemas.microsoft.com/office/drawing/2014/main" id="{A8B16814-71FE-4B3F-9047-77C867331668}"/>
              </a:ext>
            </a:extLst>
          </p:cNvPr>
          <p:cNvSpPr>
            <a:spLocks noGrp="1"/>
          </p:cNvSpPr>
          <p:nvPr>
            <p:ph type="body" sz="quarter" idx="15"/>
          </p:nvPr>
        </p:nvSpPr>
        <p:spPr>
          <a:xfrm>
            <a:off x="442466" y="4349983"/>
            <a:ext cx="9602819" cy="394082"/>
          </a:xfrm>
        </p:spPr>
        <p:txBody>
          <a:bodyPr/>
          <a:lstStyle/>
          <a:p>
            <a:r>
              <a:rPr lang="en-US" sz="1961" dirty="0"/>
              <a:t>Solutions using Azure Data Platform, Data Integration, and Data Warehousing</a:t>
            </a:r>
          </a:p>
        </p:txBody>
      </p:sp>
    </p:spTree>
    <p:extLst>
      <p:ext uri="{BB962C8B-B14F-4D97-AF65-F5344CB8AC3E}">
        <p14:creationId xmlns:p14="http://schemas.microsoft.com/office/powerpoint/2010/main" val="387317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2" y="3088902"/>
            <a:ext cx="2030479" cy="680196"/>
          </a:xfrm>
        </p:spPr>
        <p:txBody>
          <a:bodyPr/>
          <a:lstStyle/>
          <a:p>
            <a:r>
              <a:rPr lang="en-US" dirty="0"/>
              <a:t>Learning Objectives</a:t>
            </a:r>
          </a:p>
        </p:txBody>
      </p:sp>
      <p:sp>
        <p:nvSpPr>
          <p:cNvPr id="3" name="Text Placeholder 2"/>
          <p:cNvSpPr>
            <a:spLocks noGrp="1"/>
          </p:cNvSpPr>
          <p:nvPr>
            <p:ph type="body" sz="quarter" idx="17"/>
          </p:nvPr>
        </p:nvSpPr>
        <p:spPr>
          <a:xfrm>
            <a:off x="4223892" y="3640207"/>
            <a:ext cx="6556709" cy="741783"/>
          </a:xfrm>
        </p:spPr>
        <p:txBody>
          <a:bodyPr/>
          <a:lstStyle/>
          <a:p>
            <a:pPr lvl="1"/>
            <a:r>
              <a:rPr lang="en-US" dirty="0"/>
              <a:t>Recommend a Solution for Data Warehousing and Big Data Analytics Integration</a:t>
            </a:r>
          </a:p>
        </p:txBody>
      </p:sp>
      <p:sp>
        <p:nvSpPr>
          <p:cNvPr id="5" name="Text Placeholder 4">
            <a:extLst>
              <a:ext uri="{FF2B5EF4-FFF2-40B4-BE49-F238E27FC236}">
                <a16:creationId xmlns:a16="http://schemas.microsoft.com/office/drawing/2014/main" id="{857B8CDE-A7E2-4EAD-9A8D-54940A9C743F}"/>
              </a:ext>
            </a:extLst>
          </p:cNvPr>
          <p:cNvSpPr>
            <a:spLocks noGrp="1"/>
          </p:cNvSpPr>
          <p:nvPr>
            <p:ph type="body" sz="quarter" idx="21"/>
          </p:nvPr>
        </p:nvSpPr>
        <p:spPr>
          <a:xfrm>
            <a:off x="4223893" y="4513049"/>
            <a:ext cx="2805921" cy="741783"/>
          </a:xfrm>
        </p:spPr>
        <p:txBody>
          <a:bodyPr/>
          <a:lstStyle/>
          <a:p>
            <a:pPr lvl="1"/>
            <a:r>
              <a:rPr lang="en-US" dirty="0"/>
              <a:t>Module Review Questions</a:t>
            </a:r>
          </a:p>
        </p:txBody>
      </p:sp>
      <p:grpSp>
        <p:nvGrpSpPr>
          <p:cNvPr id="26" name="Group 25">
            <a:extLst>
              <a:ext uri="{FF2B5EF4-FFF2-40B4-BE49-F238E27FC236}">
                <a16:creationId xmlns:a16="http://schemas.microsoft.com/office/drawing/2014/main" id="{1658902A-7888-4D5A-BBDF-6314A9706F60}"/>
              </a:ext>
            </a:extLst>
          </p:cNvPr>
          <p:cNvGrpSpPr/>
          <p:nvPr/>
        </p:nvGrpSpPr>
        <p:grpSpPr>
          <a:xfrm>
            <a:off x="3196325" y="4540166"/>
            <a:ext cx="702132" cy="702232"/>
            <a:chOff x="3031668" y="3935251"/>
            <a:chExt cx="702132" cy="702232"/>
          </a:xfrm>
        </p:grpSpPr>
        <p:grpSp>
          <p:nvGrpSpPr>
            <p:cNvPr id="20" name="Group 19">
              <a:extLst>
                <a:ext uri="{FF2B5EF4-FFF2-40B4-BE49-F238E27FC236}">
                  <a16:creationId xmlns:a16="http://schemas.microsoft.com/office/drawing/2014/main" id="{11F7575F-FFA8-4B8C-A359-DF2580906502}"/>
                </a:ext>
              </a:extLst>
            </p:cNvPr>
            <p:cNvGrpSpPr/>
            <p:nvPr/>
          </p:nvGrpSpPr>
          <p:grpSpPr>
            <a:xfrm>
              <a:off x="3031668" y="3935251"/>
              <a:ext cx="702132" cy="702232"/>
              <a:chOff x="3031668" y="3935251"/>
              <a:chExt cx="702132" cy="702232"/>
            </a:xfrm>
          </p:grpSpPr>
          <p:sp>
            <p:nvSpPr>
              <p:cNvPr id="38" name="Freeform 5">
                <a:extLst>
                  <a:ext uri="{FF2B5EF4-FFF2-40B4-BE49-F238E27FC236}">
                    <a16:creationId xmlns:a16="http://schemas.microsoft.com/office/drawing/2014/main" id="{56F065CE-177B-490A-A251-D0F4169A5766}"/>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9" name="Freeform 6">
                <a:extLst>
                  <a:ext uri="{FF2B5EF4-FFF2-40B4-BE49-F238E27FC236}">
                    <a16:creationId xmlns:a16="http://schemas.microsoft.com/office/drawing/2014/main" id="{4A37F30B-0F4B-440C-B966-1CE9DD6EF9B7}"/>
                  </a:ext>
                </a:extLst>
              </p:cNvPr>
              <p:cNvSpPr>
                <a:spLocks noEditPoints="1"/>
              </p:cNvSpPr>
              <p:nvPr/>
            </p:nvSpPr>
            <p:spPr bwMode="auto">
              <a:xfrm>
                <a:off x="3079954" y="3984112"/>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12" name="Picture 11" descr="Icon of a screen with dots">
              <a:extLst>
                <a:ext uri="{FF2B5EF4-FFF2-40B4-BE49-F238E27FC236}">
                  <a16:creationId xmlns:a16="http://schemas.microsoft.com/office/drawing/2014/main" id="{AC05A14D-F3EA-4968-AB36-81AA9F213EF0}"/>
                </a:ext>
              </a:extLst>
            </p:cNvPr>
            <p:cNvPicPr>
              <a:picLocks noChangeAspect="1"/>
            </p:cNvPicPr>
            <p:nvPr/>
          </p:nvPicPr>
          <p:blipFill>
            <a:blip r:embed="rId3"/>
            <a:stretch>
              <a:fillRect/>
            </a:stretch>
          </p:blipFill>
          <p:spPr>
            <a:xfrm>
              <a:off x="3199854" y="4149132"/>
              <a:ext cx="365760" cy="274470"/>
            </a:xfrm>
            <a:prstGeom prst="rect">
              <a:avLst/>
            </a:prstGeom>
          </p:spPr>
        </p:pic>
      </p:grpSp>
      <p:grpSp>
        <p:nvGrpSpPr>
          <p:cNvPr id="45" name="Group 44">
            <a:extLst>
              <a:ext uri="{FF2B5EF4-FFF2-40B4-BE49-F238E27FC236}">
                <a16:creationId xmlns:a16="http://schemas.microsoft.com/office/drawing/2014/main" id="{14BB4BCD-65F3-4CB3-8E77-770B3089854B}"/>
              </a:ext>
            </a:extLst>
          </p:cNvPr>
          <p:cNvGrpSpPr/>
          <p:nvPr/>
        </p:nvGrpSpPr>
        <p:grpSpPr>
          <a:xfrm>
            <a:off x="3198333" y="3650798"/>
            <a:ext cx="702132" cy="702232"/>
            <a:chOff x="3031668" y="462996"/>
            <a:chExt cx="702132" cy="702232"/>
          </a:xfrm>
        </p:grpSpPr>
        <p:grpSp>
          <p:nvGrpSpPr>
            <p:cNvPr id="46" name="Group 45">
              <a:extLst>
                <a:ext uri="{FF2B5EF4-FFF2-40B4-BE49-F238E27FC236}">
                  <a16:creationId xmlns:a16="http://schemas.microsoft.com/office/drawing/2014/main" id="{3CC50EE3-D909-4B5F-A22F-9251652A99C1}"/>
                </a:ext>
              </a:extLst>
            </p:cNvPr>
            <p:cNvGrpSpPr/>
            <p:nvPr/>
          </p:nvGrpSpPr>
          <p:grpSpPr>
            <a:xfrm>
              <a:off x="3031668" y="462996"/>
              <a:ext cx="702132" cy="702232"/>
              <a:chOff x="3031668" y="462996"/>
              <a:chExt cx="702132" cy="702232"/>
            </a:xfrm>
          </p:grpSpPr>
          <p:sp>
            <p:nvSpPr>
              <p:cNvPr id="48" name="Freeform 5">
                <a:extLst>
                  <a:ext uri="{FF2B5EF4-FFF2-40B4-BE49-F238E27FC236}">
                    <a16:creationId xmlns:a16="http://schemas.microsoft.com/office/drawing/2014/main" id="{662DFAC0-82E2-4685-B0EA-9B94B9895254}"/>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9" name="Freeform 6">
                <a:extLst>
                  <a:ext uri="{FF2B5EF4-FFF2-40B4-BE49-F238E27FC236}">
                    <a16:creationId xmlns:a16="http://schemas.microsoft.com/office/drawing/2014/main" id="{59E50ED3-17DC-4841-8696-4B60EC9B453F}"/>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47" name="Picture 46" descr="Icon of three concentric arcs">
              <a:extLst>
                <a:ext uri="{FF2B5EF4-FFF2-40B4-BE49-F238E27FC236}">
                  <a16:creationId xmlns:a16="http://schemas.microsoft.com/office/drawing/2014/main" id="{4C9647D4-F63C-42EE-B67D-22BD134E767B}"/>
                </a:ext>
              </a:extLst>
            </p:cNvPr>
            <p:cNvPicPr>
              <a:picLocks noChangeAspect="1"/>
            </p:cNvPicPr>
            <p:nvPr/>
          </p:nvPicPr>
          <p:blipFill>
            <a:blip r:embed="rId4"/>
            <a:stretch>
              <a:fillRect/>
            </a:stretch>
          </p:blipFill>
          <p:spPr>
            <a:xfrm>
              <a:off x="3196572" y="627950"/>
              <a:ext cx="372325" cy="372325"/>
            </a:xfrm>
            <a:prstGeom prst="rect">
              <a:avLst/>
            </a:prstGeom>
          </p:spPr>
        </p:pic>
      </p:grpSp>
      <p:sp>
        <p:nvSpPr>
          <p:cNvPr id="21" name="Text Placeholder 2">
            <a:extLst>
              <a:ext uri="{FF2B5EF4-FFF2-40B4-BE49-F238E27FC236}">
                <a16:creationId xmlns:a16="http://schemas.microsoft.com/office/drawing/2014/main" id="{67A8B46E-2F2A-4B2A-AB6A-29F92F9C29DA}"/>
              </a:ext>
            </a:extLst>
          </p:cNvPr>
          <p:cNvSpPr txBox="1">
            <a:spLocks/>
          </p:cNvSpPr>
          <p:nvPr/>
        </p:nvSpPr>
        <p:spPr>
          <a:xfrm>
            <a:off x="4221885" y="1927797"/>
            <a:ext cx="4314390" cy="741783"/>
          </a:xfrm>
          <a:prstGeom prst="rect">
            <a:avLst/>
          </a:prstGeom>
        </p:spPr>
        <p:txBody>
          <a:bodyPr vert="horz" wrap="square" lIns="0" tIns="0" rIns="0" bIns="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lang="en-US" sz="1800" b="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Azure Data Platform End-to-End</a:t>
            </a:r>
          </a:p>
        </p:txBody>
      </p:sp>
      <p:sp>
        <p:nvSpPr>
          <p:cNvPr id="22" name="Text Placeholder 3">
            <a:extLst>
              <a:ext uri="{FF2B5EF4-FFF2-40B4-BE49-F238E27FC236}">
                <a16:creationId xmlns:a16="http://schemas.microsoft.com/office/drawing/2014/main" id="{E12A4D80-8BB8-44A3-909C-3FC32F6A764B}"/>
              </a:ext>
            </a:extLst>
          </p:cNvPr>
          <p:cNvSpPr txBox="1">
            <a:spLocks/>
          </p:cNvSpPr>
          <p:nvPr/>
        </p:nvSpPr>
        <p:spPr>
          <a:xfrm>
            <a:off x="4221885" y="2792856"/>
            <a:ext cx="5735495" cy="741783"/>
          </a:xfrm>
          <a:prstGeom prst="rect">
            <a:avLst/>
          </a:prstGeom>
        </p:spPr>
        <p:txBody>
          <a:bodyPr vert="horz" wrap="square" lIns="0" tIns="0" rIns="0" bIns="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lang="en-US" sz="1800" b="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Recommend a Solution for Data Integration</a:t>
            </a:r>
          </a:p>
        </p:txBody>
      </p:sp>
      <p:grpSp>
        <p:nvGrpSpPr>
          <p:cNvPr id="23" name="Group 22">
            <a:extLst>
              <a:ext uri="{FF2B5EF4-FFF2-40B4-BE49-F238E27FC236}">
                <a16:creationId xmlns:a16="http://schemas.microsoft.com/office/drawing/2014/main" id="{ADA409C5-F87F-4C22-BC95-892CCAA430A9}"/>
              </a:ext>
            </a:extLst>
          </p:cNvPr>
          <p:cNvGrpSpPr/>
          <p:nvPr/>
        </p:nvGrpSpPr>
        <p:grpSpPr>
          <a:xfrm>
            <a:off x="3196325" y="1938388"/>
            <a:ext cx="702132" cy="702232"/>
            <a:chOff x="3031668" y="462996"/>
            <a:chExt cx="702132" cy="702232"/>
          </a:xfrm>
        </p:grpSpPr>
        <p:grpSp>
          <p:nvGrpSpPr>
            <p:cNvPr id="24" name="Group 23">
              <a:extLst>
                <a:ext uri="{FF2B5EF4-FFF2-40B4-BE49-F238E27FC236}">
                  <a16:creationId xmlns:a16="http://schemas.microsoft.com/office/drawing/2014/main" id="{DBDDC378-AE81-4EB9-8847-F7350B721CA6}"/>
                </a:ext>
              </a:extLst>
            </p:cNvPr>
            <p:cNvGrpSpPr/>
            <p:nvPr/>
          </p:nvGrpSpPr>
          <p:grpSpPr>
            <a:xfrm>
              <a:off x="3031668" y="462996"/>
              <a:ext cx="702132" cy="702232"/>
              <a:chOff x="3031668" y="462996"/>
              <a:chExt cx="702132" cy="702232"/>
            </a:xfrm>
          </p:grpSpPr>
          <p:sp>
            <p:nvSpPr>
              <p:cNvPr id="27" name="Freeform 5">
                <a:extLst>
                  <a:ext uri="{FF2B5EF4-FFF2-40B4-BE49-F238E27FC236}">
                    <a16:creationId xmlns:a16="http://schemas.microsoft.com/office/drawing/2014/main" id="{364887DF-B068-49E3-AED0-C15E21FF72CB}"/>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8" name="Freeform 6">
                <a:extLst>
                  <a:ext uri="{FF2B5EF4-FFF2-40B4-BE49-F238E27FC236}">
                    <a16:creationId xmlns:a16="http://schemas.microsoft.com/office/drawing/2014/main" id="{55977FF6-E6BD-4638-BE8A-130DC9151266}"/>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25" name="Picture 24" descr="Icon of three concentric arcs">
              <a:extLst>
                <a:ext uri="{FF2B5EF4-FFF2-40B4-BE49-F238E27FC236}">
                  <a16:creationId xmlns:a16="http://schemas.microsoft.com/office/drawing/2014/main" id="{53B2CFCF-C4AC-4CB5-83A0-C4E320C313C3}"/>
                </a:ext>
              </a:extLst>
            </p:cNvPr>
            <p:cNvPicPr>
              <a:picLocks noChangeAspect="1"/>
            </p:cNvPicPr>
            <p:nvPr/>
          </p:nvPicPr>
          <p:blipFill>
            <a:blip r:embed="rId4"/>
            <a:stretch>
              <a:fillRect/>
            </a:stretch>
          </p:blipFill>
          <p:spPr>
            <a:xfrm>
              <a:off x="3196572" y="627950"/>
              <a:ext cx="372325" cy="372325"/>
            </a:xfrm>
            <a:prstGeom prst="rect">
              <a:avLst/>
            </a:prstGeom>
          </p:spPr>
        </p:pic>
      </p:grpSp>
      <p:grpSp>
        <p:nvGrpSpPr>
          <p:cNvPr id="29" name="Group 28">
            <a:extLst>
              <a:ext uri="{FF2B5EF4-FFF2-40B4-BE49-F238E27FC236}">
                <a16:creationId xmlns:a16="http://schemas.microsoft.com/office/drawing/2014/main" id="{91DFB4A9-7243-4DFF-89DC-E90065132469}"/>
              </a:ext>
            </a:extLst>
          </p:cNvPr>
          <p:cNvGrpSpPr/>
          <p:nvPr/>
        </p:nvGrpSpPr>
        <p:grpSpPr>
          <a:xfrm>
            <a:off x="3196670" y="2812631"/>
            <a:ext cx="702132" cy="702232"/>
            <a:chOff x="3031668" y="462996"/>
            <a:chExt cx="702132" cy="702232"/>
          </a:xfrm>
        </p:grpSpPr>
        <p:grpSp>
          <p:nvGrpSpPr>
            <p:cNvPr id="30" name="Group 29">
              <a:extLst>
                <a:ext uri="{FF2B5EF4-FFF2-40B4-BE49-F238E27FC236}">
                  <a16:creationId xmlns:a16="http://schemas.microsoft.com/office/drawing/2014/main" id="{7267C448-7DC7-4842-AB2A-64C5D8DEA4BD}"/>
                </a:ext>
              </a:extLst>
            </p:cNvPr>
            <p:cNvGrpSpPr/>
            <p:nvPr/>
          </p:nvGrpSpPr>
          <p:grpSpPr>
            <a:xfrm>
              <a:off x="3031668" y="462996"/>
              <a:ext cx="702132" cy="702232"/>
              <a:chOff x="3031668" y="462996"/>
              <a:chExt cx="702132" cy="702232"/>
            </a:xfrm>
          </p:grpSpPr>
          <p:sp>
            <p:nvSpPr>
              <p:cNvPr id="32" name="Freeform 5">
                <a:extLst>
                  <a:ext uri="{FF2B5EF4-FFF2-40B4-BE49-F238E27FC236}">
                    <a16:creationId xmlns:a16="http://schemas.microsoft.com/office/drawing/2014/main" id="{BF448B93-6549-4699-AC52-1E3CAAA0E60F}"/>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3" name="Freeform 6">
                <a:extLst>
                  <a:ext uri="{FF2B5EF4-FFF2-40B4-BE49-F238E27FC236}">
                    <a16:creationId xmlns:a16="http://schemas.microsoft.com/office/drawing/2014/main" id="{2F3ADBB8-A69E-45AD-9458-2B0434D678FC}"/>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31" name="Picture 30" descr="Icon of three concentric arcs">
              <a:extLst>
                <a:ext uri="{FF2B5EF4-FFF2-40B4-BE49-F238E27FC236}">
                  <a16:creationId xmlns:a16="http://schemas.microsoft.com/office/drawing/2014/main" id="{467CFD82-3169-4C19-A4BE-0F427A4C0D29}"/>
                </a:ext>
              </a:extLst>
            </p:cNvPr>
            <p:cNvPicPr>
              <a:picLocks noChangeAspect="1"/>
            </p:cNvPicPr>
            <p:nvPr/>
          </p:nvPicPr>
          <p:blipFill>
            <a:blip r:embed="rId4"/>
            <a:stretch>
              <a:fillRect/>
            </a:stretch>
          </p:blipFill>
          <p:spPr>
            <a:xfrm>
              <a:off x="3196572" y="627950"/>
              <a:ext cx="372325" cy="372325"/>
            </a:xfrm>
            <a:prstGeom prst="rect">
              <a:avLst/>
            </a:prstGeom>
          </p:spPr>
        </p:pic>
      </p:grpSp>
    </p:spTree>
    <p:extLst>
      <p:ext uri="{BB962C8B-B14F-4D97-AF65-F5344CB8AC3E}">
        <p14:creationId xmlns:p14="http://schemas.microsoft.com/office/powerpoint/2010/main" val="228381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74455" y="2961846"/>
            <a:ext cx="9723652" cy="1258323"/>
          </a:xfrm>
        </p:spPr>
        <p:txBody>
          <a:bodyPr anchor="ctr"/>
          <a:lstStyle/>
          <a:p>
            <a:r>
              <a:rPr lang="en-US" sz="4000" dirty="0">
                <a:latin typeface="+mn-lt"/>
              </a:rPr>
              <a:t>Azure Data Platform End-to-End</a:t>
            </a:r>
          </a:p>
        </p:txBody>
      </p:sp>
      <p:pic>
        <p:nvPicPr>
          <p:cNvPr id="7" name="Graphic 6">
            <a:extLst>
              <a:ext uri="{FF2B5EF4-FFF2-40B4-BE49-F238E27FC236}">
                <a16:creationId xmlns:a16="http://schemas.microsoft.com/office/drawing/2014/main" id="{89BE0FDB-13CC-46FA-AE60-56AF344155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65623" y="4893233"/>
            <a:ext cx="1638862" cy="1638862"/>
          </a:xfrm>
          <a:prstGeom prst="rect">
            <a:avLst/>
          </a:prstGeom>
        </p:spPr>
      </p:pic>
    </p:spTree>
    <p:extLst>
      <p:ext uri="{BB962C8B-B14F-4D97-AF65-F5344CB8AC3E}">
        <p14:creationId xmlns:p14="http://schemas.microsoft.com/office/powerpoint/2010/main" val="17539004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Azure Data Platform End-To-End</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65473" y="1078742"/>
            <a:ext cx="10734327" cy="5309146"/>
          </a:xfrm>
        </p:spPr>
        <p:txBody>
          <a:bodyPr/>
          <a:lstStyle/>
          <a:p>
            <a:r>
              <a:rPr lang="en-US" dirty="0">
                <a:latin typeface="+mn-lt"/>
                <a:cs typeface="Segoe UI Light" panose="020B0502040204020203" pitchFamily="34" charset="0"/>
              </a:rPr>
              <a:t>This solution architecture demonstrates how a single, unified data platform can be used to meet the most common requirements for:</a:t>
            </a:r>
          </a:p>
          <a:p>
            <a:r>
              <a:rPr lang="en-US" dirty="0">
                <a:latin typeface="+mn-lt"/>
                <a:cs typeface="Segoe UI Light" panose="020B0502040204020203" pitchFamily="34" charset="0"/>
              </a:rPr>
              <a:t>Traditional relational data pipelines</a:t>
            </a:r>
          </a:p>
          <a:p>
            <a:r>
              <a:rPr lang="en-US" dirty="0">
                <a:latin typeface="+mn-lt"/>
                <a:cs typeface="Segoe UI Light" panose="020B0502040204020203" pitchFamily="34" charset="0"/>
              </a:rPr>
              <a:t>Big data transformations</a:t>
            </a:r>
          </a:p>
          <a:p>
            <a:r>
              <a:rPr lang="en-US" dirty="0">
                <a:latin typeface="+mn-lt"/>
                <a:cs typeface="Segoe UI Light" panose="020B0502040204020203" pitchFamily="34" charset="0"/>
              </a:rPr>
              <a:t>Unstructured data ingestion and enrichment with AI-based functions</a:t>
            </a:r>
          </a:p>
          <a:p>
            <a:r>
              <a:rPr lang="en-US" dirty="0">
                <a:latin typeface="+mn-lt"/>
                <a:cs typeface="Segoe UI Light" panose="020B0502040204020203" pitchFamily="34" charset="0"/>
              </a:rPr>
              <a:t>Stream ingestion and processing following the Lambda architecture</a:t>
            </a:r>
          </a:p>
          <a:p>
            <a:r>
              <a:rPr lang="en-US" dirty="0">
                <a:latin typeface="+mn-lt"/>
                <a:cs typeface="Segoe UI Light" panose="020B0502040204020203" pitchFamily="34" charset="0"/>
              </a:rPr>
              <a:t>Serving insights for data-driven applications and rich data visualization</a:t>
            </a:r>
          </a:p>
          <a:p>
            <a:r>
              <a:rPr lang="en-US" dirty="0">
                <a:latin typeface="+mn-lt"/>
                <a:cs typeface="Segoe UI Light" panose="020B0502040204020203" pitchFamily="34" charset="0"/>
              </a:rPr>
              <a:t>Topics covered in this lesson include the following:</a:t>
            </a:r>
          </a:p>
          <a:p>
            <a:pPr marL="342900" indent="-342900">
              <a:buFont typeface="Arial" panose="020B0604020202020204" pitchFamily="34" charset="0"/>
              <a:buChar char="•"/>
            </a:pPr>
            <a:r>
              <a:rPr lang="en-US" dirty="0">
                <a:latin typeface="+mn-lt"/>
                <a:cs typeface="Segoe UI Light" panose="020B0502040204020203" pitchFamily="34" charset="0"/>
              </a:rPr>
              <a:t>Use Cases</a:t>
            </a:r>
          </a:p>
          <a:p>
            <a:pPr marL="342900" indent="-342900">
              <a:buFont typeface="Arial" panose="020B0604020202020204" pitchFamily="34" charset="0"/>
              <a:buChar char="•"/>
            </a:pPr>
            <a:r>
              <a:rPr lang="en-US" dirty="0">
                <a:latin typeface="+mn-lt"/>
                <a:cs typeface="Segoe UI Light" panose="020B0502040204020203" pitchFamily="34" charset="0"/>
              </a:rPr>
              <a:t>Architecture</a:t>
            </a:r>
          </a:p>
          <a:p>
            <a:pPr marL="342900" indent="-342900">
              <a:buFont typeface="Arial" panose="020B0604020202020204" pitchFamily="34" charset="0"/>
              <a:buChar char="•"/>
            </a:pPr>
            <a:r>
              <a:rPr lang="en-US" dirty="0">
                <a:latin typeface="+mn-lt"/>
                <a:cs typeface="Segoe UI Light" panose="020B0502040204020203" pitchFamily="34" charset="0"/>
              </a:rPr>
              <a:t>Architecture Components</a:t>
            </a:r>
          </a:p>
        </p:txBody>
      </p:sp>
      <p:pic>
        <p:nvPicPr>
          <p:cNvPr id="3" name="Picture 2" descr="A picture containing drawing&#10;&#10;Description automatically generated">
            <a:extLst>
              <a:ext uri="{FF2B5EF4-FFF2-40B4-BE49-F238E27FC236}">
                <a16:creationId xmlns:a16="http://schemas.microsoft.com/office/drawing/2014/main" id="{9BE11569-5BF3-4F11-9045-E969071A80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396" y="5486400"/>
            <a:ext cx="1036131" cy="1034194"/>
          </a:xfrm>
          <a:prstGeom prst="rect">
            <a:avLst/>
          </a:prstGeom>
        </p:spPr>
      </p:pic>
    </p:spTree>
    <p:extLst>
      <p:ext uri="{BB962C8B-B14F-4D97-AF65-F5344CB8AC3E}">
        <p14:creationId xmlns:p14="http://schemas.microsoft.com/office/powerpoint/2010/main" val="1190272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Architecture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81483" y="1736229"/>
            <a:ext cx="2922205" cy="3385542"/>
          </a:xfrm>
        </p:spPr>
        <p:txBody>
          <a:bodyPr/>
          <a:lstStyle/>
          <a:p>
            <a:pPr>
              <a:spcAft>
                <a:spcPts val="2400"/>
              </a:spcAft>
            </a:pPr>
            <a:r>
              <a:rPr lang="en-US" dirty="0">
                <a:latin typeface="Segoe UI" panose="020B0502040204020203" pitchFamily="34" charset="0"/>
                <a:cs typeface="Segoe UI" panose="020B0502040204020203" pitchFamily="34" charset="0"/>
              </a:rPr>
              <a:t>Relational databases</a:t>
            </a:r>
          </a:p>
          <a:p>
            <a:pPr>
              <a:spcAft>
                <a:spcPts val="2400"/>
              </a:spcAft>
            </a:pPr>
            <a:r>
              <a:rPr lang="en-US" dirty="0">
                <a:latin typeface="Segoe UI" panose="020B0502040204020203" pitchFamily="34" charset="0"/>
                <a:cs typeface="Segoe UI" panose="020B0502040204020203" pitchFamily="34" charset="0"/>
              </a:rPr>
              <a:t>Semi-structured data sources</a:t>
            </a:r>
          </a:p>
          <a:p>
            <a:pPr>
              <a:spcAft>
                <a:spcPts val="2400"/>
              </a:spcAft>
            </a:pPr>
            <a:r>
              <a:rPr lang="en-US" dirty="0">
                <a:latin typeface="Segoe UI" panose="020B0502040204020203" pitchFamily="34" charset="0"/>
                <a:cs typeface="Segoe UI" panose="020B0502040204020203" pitchFamily="34" charset="0"/>
              </a:rPr>
              <a:t>Non-structured data sources</a:t>
            </a:r>
          </a:p>
          <a:p>
            <a:pPr>
              <a:spcAft>
                <a:spcPts val="2400"/>
              </a:spcAft>
            </a:pPr>
            <a:r>
              <a:rPr lang="en-US" dirty="0">
                <a:latin typeface="Segoe UI" panose="020B0502040204020203" pitchFamily="34" charset="0"/>
                <a:cs typeface="Segoe UI" panose="020B0502040204020203" pitchFamily="34" charset="0"/>
              </a:rPr>
              <a:t>Streaming</a:t>
            </a:r>
          </a:p>
        </p:txBody>
      </p:sp>
      <p:pic>
        <p:nvPicPr>
          <p:cNvPr id="3" name="Picture 2">
            <a:extLst>
              <a:ext uri="{FF2B5EF4-FFF2-40B4-BE49-F238E27FC236}">
                <a16:creationId xmlns:a16="http://schemas.microsoft.com/office/drawing/2014/main" id="{28092808-AD23-445A-8ED8-69C3C39C152D}"/>
              </a:ext>
            </a:extLst>
          </p:cNvPr>
          <p:cNvPicPr>
            <a:picLocks noChangeAspect="1"/>
          </p:cNvPicPr>
          <p:nvPr/>
        </p:nvPicPr>
        <p:blipFill>
          <a:blip r:embed="rId3"/>
          <a:stretch>
            <a:fillRect/>
          </a:stretch>
        </p:blipFill>
        <p:spPr>
          <a:xfrm>
            <a:off x="3682552" y="555186"/>
            <a:ext cx="8298892" cy="5862320"/>
          </a:xfrm>
          <a:prstGeom prst="rect">
            <a:avLst/>
          </a:prstGeom>
        </p:spPr>
      </p:pic>
    </p:spTree>
    <p:extLst>
      <p:ext uri="{BB962C8B-B14F-4D97-AF65-F5344CB8AC3E}">
        <p14:creationId xmlns:p14="http://schemas.microsoft.com/office/powerpoint/2010/main" val="2740674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rPr>
              <a:t>Architecture Components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60968" y="1316270"/>
            <a:ext cx="9331671" cy="535390"/>
          </a:xfrm>
        </p:spPr>
        <p:txBody>
          <a:bodyPr/>
          <a:lstStyle/>
          <a:p>
            <a:r>
              <a:rPr lang="en-US" dirty="0">
                <a:latin typeface="Segoe UI Light" panose="020B0502040204020203" pitchFamily="34" charset="0"/>
                <a:cs typeface="Segoe UI Light" panose="020B0502040204020203" pitchFamily="34" charset="0"/>
              </a:rPr>
              <a:t>The following Azure services are used in the architecture:</a:t>
            </a:r>
          </a:p>
        </p:txBody>
      </p:sp>
      <p:graphicFrame>
        <p:nvGraphicFramePr>
          <p:cNvPr id="3" name="Table 2">
            <a:extLst>
              <a:ext uri="{FF2B5EF4-FFF2-40B4-BE49-F238E27FC236}">
                <a16:creationId xmlns:a16="http://schemas.microsoft.com/office/drawing/2014/main" id="{0E0760FE-B2F9-4DB5-8BF4-7B7F7362C54A}"/>
              </a:ext>
            </a:extLst>
          </p:cNvPr>
          <p:cNvGraphicFramePr/>
          <p:nvPr>
            <p:extLst>
              <p:ext uri="{D42A27DB-BD31-4B8C-83A1-F6EECF244321}">
                <p14:modId xmlns:p14="http://schemas.microsoft.com/office/powerpoint/2010/main" val="943573413"/>
              </p:ext>
            </p:extLst>
          </p:nvPr>
        </p:nvGraphicFramePr>
        <p:xfrm>
          <a:off x="476376" y="1986281"/>
          <a:ext cx="10699624" cy="4221182"/>
        </p:xfrm>
        <a:graphic>
          <a:graphicData uri="http://schemas.openxmlformats.org/drawingml/2006/table">
            <a:tbl>
              <a:tblPr>
                <a:tableStyleId>{5C22544A-7EE6-4342-B048-85BDC9FD1C3A}</a:tableStyleId>
              </a:tblPr>
              <a:tblGrid>
                <a:gridCol w="2969081">
                  <a:extLst>
                    <a:ext uri="{9D8B030D-6E8A-4147-A177-3AD203B41FA5}">
                      <a16:colId xmlns:a16="http://schemas.microsoft.com/office/drawing/2014/main" val="1020589011"/>
                    </a:ext>
                  </a:extLst>
                </a:gridCol>
                <a:gridCol w="4164002">
                  <a:extLst>
                    <a:ext uri="{9D8B030D-6E8A-4147-A177-3AD203B41FA5}">
                      <a16:colId xmlns:a16="http://schemas.microsoft.com/office/drawing/2014/main" val="364753156"/>
                    </a:ext>
                  </a:extLst>
                </a:gridCol>
                <a:gridCol w="3566541">
                  <a:extLst>
                    <a:ext uri="{9D8B030D-6E8A-4147-A177-3AD203B41FA5}">
                      <a16:colId xmlns:a16="http://schemas.microsoft.com/office/drawing/2014/main" val="808750355"/>
                    </a:ext>
                  </a:extLst>
                </a:gridCol>
              </a:tblGrid>
              <a:tr h="256411">
                <a:tc>
                  <a:txBody>
                    <a:bodyPr/>
                    <a:lstStyle/>
                    <a:p>
                      <a:pPr algn="l" fontAlgn="t">
                        <a:spcBef>
                          <a:spcPts val="0"/>
                        </a:spcBef>
                        <a:spcAft>
                          <a:spcPts val="0"/>
                        </a:spcAft>
                      </a:pPr>
                      <a:r>
                        <a:rPr lang="en-US" sz="1400" b="1" u="none" strike="noStrike" dirty="0">
                          <a:effectLst/>
                          <a:latin typeface="Segoe UI Light" panose="020B0502040204020203" pitchFamily="34" charset="0"/>
                          <a:cs typeface="Segoe UI Light" panose="020B0502040204020203" pitchFamily="34" charset="0"/>
                        </a:rPr>
                        <a:t>Azure Service</a:t>
                      </a:r>
                      <a:endParaRPr lang="en-US" sz="1400" b="1"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b="1" u="none" strike="noStrike" dirty="0">
                          <a:effectLst/>
                          <a:latin typeface="Segoe UI Light" panose="020B0502040204020203" pitchFamily="34" charset="0"/>
                          <a:cs typeface="Segoe UI Light" panose="020B0502040204020203" pitchFamily="34" charset="0"/>
                        </a:rPr>
                        <a:t>Microsoft Learn</a:t>
                      </a:r>
                      <a:endParaRPr lang="en-US" sz="1400" b="1"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b="1" u="none" strike="noStrike" dirty="0">
                          <a:effectLst/>
                          <a:latin typeface="Segoe UI Light" panose="020B0502040204020203" pitchFamily="34" charset="0"/>
                          <a:cs typeface="Segoe UI Light" panose="020B0502040204020203" pitchFamily="34" charset="0"/>
                        </a:rPr>
                        <a:t>Technical Documentation</a:t>
                      </a:r>
                      <a:endParaRPr lang="en-US" sz="1400" b="1" i="0" u="none" strike="noStrike" dirty="0">
                        <a:effectLst/>
                        <a:latin typeface="Segoe UI Light" panose="020B0502040204020203" pitchFamily="34" charset="0"/>
                        <a:cs typeface="Segoe UI Light" panose="020B0502040204020203" pitchFamily="34" charset="0"/>
                      </a:endParaRPr>
                    </a:p>
                  </a:txBody>
                  <a:tcPr marL="27694" marR="27694" marT="13846" marB="13846"/>
                </a:tc>
                <a:extLst>
                  <a:ext uri="{0D108BD9-81ED-4DB2-BD59-A6C34878D82A}">
                    <a16:rowId xmlns:a16="http://schemas.microsoft.com/office/drawing/2014/main" val="2698255032"/>
                  </a:ext>
                </a:extLst>
              </a:tr>
              <a:tr h="358643">
                <a:tc>
                  <a:txBody>
                    <a:bodyPr/>
                    <a:lstStyle/>
                    <a:p>
                      <a:pPr algn="l" fontAlgn="t">
                        <a:spcBef>
                          <a:spcPts val="0"/>
                        </a:spcBef>
                        <a:spcAft>
                          <a:spcPts val="0"/>
                        </a:spcAft>
                      </a:pPr>
                      <a:r>
                        <a:rPr lang="en-US" sz="1400" b="1" u="none" strike="noStrike" dirty="0">
                          <a:effectLst/>
                          <a:latin typeface="Segoe UI Light" panose="020B0502040204020203" pitchFamily="34" charset="0"/>
                          <a:cs typeface="Segoe UI Light" panose="020B0502040204020203" pitchFamily="34" charset="0"/>
                        </a:rPr>
                        <a:t>Azure Data Factory</a:t>
                      </a:r>
                      <a:endParaRPr lang="en-US" sz="1400" b="1"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3"/>
                        </a:rPr>
                        <a:t>Data ingestion with Azure Data Factory</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4"/>
                        </a:rPr>
                        <a:t>Azure Data Factory Technical Documentation</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extLst>
                  <a:ext uri="{0D108BD9-81ED-4DB2-BD59-A6C34878D82A}">
                    <a16:rowId xmlns:a16="http://schemas.microsoft.com/office/drawing/2014/main" val="3398992525"/>
                  </a:ext>
                </a:extLst>
              </a:tr>
              <a:tr h="483365">
                <a:tc>
                  <a:txBody>
                    <a:bodyPr/>
                    <a:lstStyle/>
                    <a:p>
                      <a:pPr algn="l" fontAlgn="t">
                        <a:spcBef>
                          <a:spcPts val="0"/>
                        </a:spcBef>
                        <a:spcAft>
                          <a:spcPts val="0"/>
                        </a:spcAft>
                      </a:pPr>
                      <a:r>
                        <a:rPr lang="en-US" sz="1400" b="1" u="none" strike="noStrike" dirty="0">
                          <a:effectLst/>
                          <a:latin typeface="Segoe UI Light" panose="020B0502040204020203" pitchFamily="34" charset="0"/>
                          <a:cs typeface="Segoe UI Light" panose="020B0502040204020203" pitchFamily="34" charset="0"/>
                        </a:rPr>
                        <a:t>Azure Synapse Analytics</a:t>
                      </a:r>
                      <a:endParaRPr lang="en-US" sz="1400" b="1"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5"/>
                        </a:rPr>
                        <a:t>Implement a Data Warehouse with Azure Synapse Analytics</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fr-FR" sz="1400" u="none" strike="noStrike" dirty="0">
                          <a:effectLst/>
                          <a:latin typeface="Segoe UI Light" panose="020B0502040204020203" pitchFamily="34" charset="0"/>
                          <a:cs typeface="Segoe UI Light" panose="020B0502040204020203" pitchFamily="34" charset="0"/>
                          <a:hlinkClick r:id="rId6"/>
                        </a:rPr>
                        <a:t>Azure Synapse Analytics Technical Documentation</a:t>
                      </a:r>
                      <a:endParaRPr lang="fr-FR"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extLst>
                  <a:ext uri="{0D108BD9-81ED-4DB2-BD59-A6C34878D82A}">
                    <a16:rowId xmlns:a16="http://schemas.microsoft.com/office/drawing/2014/main" val="3190740046"/>
                  </a:ext>
                </a:extLst>
              </a:tr>
              <a:tr h="483365">
                <a:tc>
                  <a:txBody>
                    <a:bodyPr/>
                    <a:lstStyle/>
                    <a:p>
                      <a:pPr algn="l" fontAlgn="t">
                        <a:spcBef>
                          <a:spcPts val="0"/>
                        </a:spcBef>
                        <a:spcAft>
                          <a:spcPts val="0"/>
                        </a:spcAft>
                      </a:pPr>
                      <a:r>
                        <a:rPr lang="en-US" sz="1400" b="1" u="none" strike="noStrike" dirty="0">
                          <a:effectLst/>
                          <a:latin typeface="Segoe UI Light" panose="020B0502040204020203" pitchFamily="34" charset="0"/>
                          <a:cs typeface="Segoe UI Light" panose="020B0502040204020203" pitchFamily="34" charset="0"/>
                        </a:rPr>
                        <a:t>Azure Data Lake Storage Gen2</a:t>
                      </a:r>
                      <a:endParaRPr lang="en-US" sz="1400" b="1"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7"/>
                        </a:rPr>
                        <a:t>Large Scale Data Processing with Azure Data Lake Storage Gen2</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8"/>
                        </a:rPr>
                        <a:t>Azure Data Lake Storage Gen2 Technical Documentation</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extLst>
                  <a:ext uri="{0D108BD9-81ED-4DB2-BD59-A6C34878D82A}">
                    <a16:rowId xmlns:a16="http://schemas.microsoft.com/office/drawing/2014/main" val="1278821884"/>
                  </a:ext>
                </a:extLst>
              </a:tr>
              <a:tr h="483365">
                <a:tc>
                  <a:txBody>
                    <a:bodyPr/>
                    <a:lstStyle/>
                    <a:p>
                      <a:pPr algn="l" fontAlgn="t">
                        <a:spcBef>
                          <a:spcPts val="0"/>
                        </a:spcBef>
                        <a:spcAft>
                          <a:spcPts val="0"/>
                        </a:spcAft>
                      </a:pPr>
                      <a:r>
                        <a:rPr lang="en-US" sz="1400" b="1" u="none" strike="noStrike" dirty="0">
                          <a:effectLst/>
                          <a:latin typeface="Segoe UI Light" panose="020B0502040204020203" pitchFamily="34" charset="0"/>
                          <a:cs typeface="Segoe UI Light" panose="020B0502040204020203" pitchFamily="34" charset="0"/>
                        </a:rPr>
                        <a:t>Azure Cognitive Services</a:t>
                      </a:r>
                      <a:endParaRPr lang="en-US" sz="1400" b="1"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9"/>
                        </a:rPr>
                        <a:t>Cognitive Services Learning Paths and Modules</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fr-FR" sz="1400" u="none" strike="noStrike" dirty="0">
                          <a:effectLst/>
                          <a:latin typeface="Segoe UI Light" panose="020B0502040204020203" pitchFamily="34" charset="0"/>
                          <a:cs typeface="Segoe UI Light" panose="020B0502040204020203" pitchFamily="34" charset="0"/>
                          <a:hlinkClick r:id="rId10"/>
                        </a:rPr>
                        <a:t>Azure Cognitive Services Technical Documentation</a:t>
                      </a:r>
                      <a:endParaRPr lang="fr-FR"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extLst>
                  <a:ext uri="{0D108BD9-81ED-4DB2-BD59-A6C34878D82A}">
                    <a16:rowId xmlns:a16="http://schemas.microsoft.com/office/drawing/2014/main" val="2142040676"/>
                  </a:ext>
                </a:extLst>
              </a:tr>
              <a:tr h="358643">
                <a:tc>
                  <a:txBody>
                    <a:bodyPr/>
                    <a:lstStyle/>
                    <a:p>
                      <a:pPr algn="l" fontAlgn="t">
                        <a:spcBef>
                          <a:spcPts val="0"/>
                        </a:spcBef>
                        <a:spcAft>
                          <a:spcPts val="0"/>
                        </a:spcAft>
                      </a:pPr>
                      <a:r>
                        <a:rPr lang="en-US" sz="1400" b="1" u="none" strike="noStrike" dirty="0">
                          <a:effectLst/>
                          <a:latin typeface="Segoe UI Light" panose="020B0502040204020203" pitchFamily="34" charset="0"/>
                          <a:cs typeface="Segoe UI Light" panose="020B0502040204020203" pitchFamily="34" charset="0"/>
                        </a:rPr>
                        <a:t>Azure Cosmos DB</a:t>
                      </a:r>
                      <a:endParaRPr lang="en-US" sz="1400" b="1"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11"/>
                        </a:rPr>
                        <a:t>Work with NoSQL data in Azure Cosmos DB</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12"/>
                        </a:rPr>
                        <a:t>Azure Cosmos DB Technical Documentation</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extLst>
                  <a:ext uri="{0D108BD9-81ED-4DB2-BD59-A6C34878D82A}">
                    <a16:rowId xmlns:a16="http://schemas.microsoft.com/office/drawing/2014/main" val="2291435514"/>
                  </a:ext>
                </a:extLst>
              </a:tr>
              <a:tr h="358643">
                <a:tc>
                  <a:txBody>
                    <a:bodyPr/>
                    <a:lstStyle/>
                    <a:p>
                      <a:pPr algn="l" fontAlgn="t">
                        <a:spcBef>
                          <a:spcPts val="0"/>
                        </a:spcBef>
                        <a:spcAft>
                          <a:spcPts val="0"/>
                        </a:spcAft>
                      </a:pPr>
                      <a:r>
                        <a:rPr lang="en-US" sz="1400" b="1" u="none" strike="noStrike" dirty="0">
                          <a:effectLst/>
                          <a:latin typeface="Segoe UI Light" panose="020B0502040204020203" pitchFamily="34" charset="0"/>
                          <a:cs typeface="Segoe UI Light" panose="020B0502040204020203" pitchFamily="34" charset="0"/>
                        </a:rPr>
                        <a:t>Azure Databricks</a:t>
                      </a:r>
                      <a:endParaRPr lang="en-US" sz="1400" b="1"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13"/>
                        </a:rPr>
                        <a:t>Perform data engineering with Azure Databricks</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14"/>
                        </a:rPr>
                        <a:t>Azure Databricks Technical Documentation</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extLst>
                  <a:ext uri="{0D108BD9-81ED-4DB2-BD59-A6C34878D82A}">
                    <a16:rowId xmlns:a16="http://schemas.microsoft.com/office/drawing/2014/main" val="976866832"/>
                  </a:ext>
                </a:extLst>
              </a:tr>
              <a:tr h="513974">
                <a:tc>
                  <a:txBody>
                    <a:bodyPr/>
                    <a:lstStyle/>
                    <a:p>
                      <a:pPr algn="l" fontAlgn="t">
                        <a:spcBef>
                          <a:spcPts val="0"/>
                        </a:spcBef>
                        <a:spcAft>
                          <a:spcPts val="0"/>
                        </a:spcAft>
                      </a:pPr>
                      <a:r>
                        <a:rPr lang="en-US" sz="1400" b="1" u="none" strike="noStrike" dirty="0">
                          <a:effectLst/>
                          <a:latin typeface="Segoe UI Light" panose="020B0502040204020203" pitchFamily="34" charset="0"/>
                          <a:cs typeface="Segoe UI Light" panose="020B0502040204020203" pitchFamily="34" charset="0"/>
                        </a:rPr>
                        <a:t>Azure Event Hubs</a:t>
                      </a:r>
                      <a:endParaRPr lang="en-US" sz="1400" b="1"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15"/>
                        </a:rPr>
                        <a:t>Enable reliable messaging for Big Data applications using Azure Event Hubs</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fr-FR" sz="1400" u="none" strike="noStrike" dirty="0">
                          <a:effectLst/>
                          <a:latin typeface="Segoe UI Light" panose="020B0502040204020203" pitchFamily="34" charset="0"/>
                          <a:cs typeface="Segoe UI Light" panose="020B0502040204020203" pitchFamily="34" charset="0"/>
                          <a:hlinkClick r:id="rId16"/>
                        </a:rPr>
                        <a:t>Azure Event Hubs Technical Documentation</a:t>
                      </a:r>
                      <a:endParaRPr lang="fr-FR"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extLst>
                  <a:ext uri="{0D108BD9-81ED-4DB2-BD59-A6C34878D82A}">
                    <a16:rowId xmlns:a16="http://schemas.microsoft.com/office/drawing/2014/main" val="2250468265"/>
                  </a:ext>
                </a:extLst>
              </a:tr>
              <a:tr h="566130">
                <a:tc>
                  <a:txBody>
                    <a:bodyPr/>
                    <a:lstStyle/>
                    <a:p>
                      <a:pPr algn="l" fontAlgn="t">
                        <a:spcBef>
                          <a:spcPts val="0"/>
                        </a:spcBef>
                        <a:spcAft>
                          <a:spcPts val="0"/>
                        </a:spcAft>
                      </a:pPr>
                      <a:r>
                        <a:rPr lang="en-US" sz="1400" b="1" u="none" strike="noStrike" dirty="0">
                          <a:effectLst/>
                          <a:latin typeface="Segoe UI Light" panose="020B0502040204020203" pitchFamily="34" charset="0"/>
                          <a:cs typeface="Segoe UI Light" panose="020B0502040204020203" pitchFamily="34" charset="0"/>
                        </a:rPr>
                        <a:t>Azure Stream Analytics</a:t>
                      </a:r>
                      <a:endParaRPr lang="en-US" sz="1400" b="1"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17"/>
                        </a:rPr>
                        <a:t>Implement a Data Streaming Solution with Azure Streaming Analytics</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18"/>
                        </a:rPr>
                        <a:t>Azure Stream Analytics Technical Documentation</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extLst>
                  <a:ext uri="{0D108BD9-81ED-4DB2-BD59-A6C34878D82A}">
                    <a16:rowId xmlns:a16="http://schemas.microsoft.com/office/drawing/2014/main" val="4069424570"/>
                  </a:ext>
                </a:extLst>
              </a:tr>
              <a:tr h="358643">
                <a:tc>
                  <a:txBody>
                    <a:bodyPr/>
                    <a:lstStyle/>
                    <a:p>
                      <a:pPr algn="l" fontAlgn="t">
                        <a:spcBef>
                          <a:spcPts val="0"/>
                        </a:spcBef>
                        <a:spcAft>
                          <a:spcPts val="0"/>
                        </a:spcAft>
                      </a:pPr>
                      <a:r>
                        <a:rPr lang="en-US" sz="1400" b="1" u="none" strike="noStrike" dirty="0">
                          <a:effectLst/>
                          <a:latin typeface="Segoe UI Light" panose="020B0502040204020203" pitchFamily="34" charset="0"/>
                          <a:cs typeface="Segoe UI Light" panose="020B0502040204020203" pitchFamily="34" charset="0"/>
                        </a:rPr>
                        <a:t>Power BI</a:t>
                      </a:r>
                      <a:endParaRPr lang="en-US" sz="1400" b="1"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19"/>
                        </a:rPr>
                        <a:t>Create and use analytics reports with Power BI</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20"/>
                        </a:rPr>
                        <a:t>Power BI Technical Documentation</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extLst>
                  <a:ext uri="{0D108BD9-81ED-4DB2-BD59-A6C34878D82A}">
                    <a16:rowId xmlns:a16="http://schemas.microsoft.com/office/drawing/2014/main" val="1933752583"/>
                  </a:ext>
                </a:extLst>
              </a:tr>
            </a:tbl>
          </a:graphicData>
        </a:graphic>
      </p:graphicFrame>
    </p:spTree>
    <p:extLst>
      <p:ext uri="{BB962C8B-B14F-4D97-AF65-F5344CB8AC3E}">
        <p14:creationId xmlns:p14="http://schemas.microsoft.com/office/powerpoint/2010/main" val="13734266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55995" y="2780124"/>
            <a:ext cx="9635659" cy="1424966"/>
          </a:xfrm>
        </p:spPr>
        <p:txBody>
          <a:bodyPr anchor="ctr"/>
          <a:lstStyle/>
          <a:p>
            <a:r>
              <a:rPr lang="en-US" sz="4000" dirty="0">
                <a:latin typeface="+mn-lt"/>
              </a:rPr>
              <a:t>Recommend a Solution for Data Integration</a:t>
            </a:r>
          </a:p>
        </p:txBody>
      </p:sp>
      <p:pic>
        <p:nvPicPr>
          <p:cNvPr id="15" name="Graphic 14">
            <a:extLst>
              <a:ext uri="{FF2B5EF4-FFF2-40B4-BE49-F238E27FC236}">
                <a16:creationId xmlns:a16="http://schemas.microsoft.com/office/drawing/2014/main" id="{7A3548E8-3AFA-4FDE-849C-C38B933A07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96637" y="5122367"/>
            <a:ext cx="1424967" cy="1424967"/>
          </a:xfrm>
          <a:prstGeom prst="rect">
            <a:avLst/>
          </a:prstGeom>
        </p:spPr>
      </p:pic>
    </p:spTree>
    <p:extLst>
      <p:ext uri="{BB962C8B-B14F-4D97-AF65-F5344CB8AC3E}">
        <p14:creationId xmlns:p14="http://schemas.microsoft.com/office/powerpoint/2010/main" val="2281750522"/>
      </p:ext>
    </p:extLst>
  </p:cSld>
  <p:clrMapOvr>
    <a:masterClrMapping/>
  </p:clrMapOvr>
  <p:transition>
    <p:fade/>
  </p:transition>
</p:sld>
</file>

<file path=ppt/theme/theme1.xml><?xml version="1.0" encoding="utf-8"?>
<a:theme xmlns:a="http://schemas.openxmlformats.org/drawingml/2006/main" name="Microsoft Azure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1601</Words>
  <Application>Microsoft Office PowerPoint</Application>
  <PresentationFormat>Widescreen</PresentationFormat>
  <Paragraphs>236</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Consolas</vt:lpstr>
      <vt:lpstr>Segoe UI</vt:lpstr>
      <vt:lpstr>Segoe UI Light</vt:lpstr>
      <vt:lpstr>Segoe UI Semibold</vt:lpstr>
      <vt:lpstr>Wingdings</vt:lpstr>
      <vt:lpstr>Microsoft Azure Template</vt:lpstr>
      <vt:lpstr>PowerPoint Presentation</vt:lpstr>
      <vt:lpstr>AZ-304: Microsoft Azure Architect Design</vt:lpstr>
      <vt:lpstr>Module 8: Design Data Integration</vt:lpstr>
      <vt:lpstr>Learning Objectives</vt:lpstr>
      <vt:lpstr>Azure Data Platform End-to-End</vt:lpstr>
      <vt:lpstr>Azure Data Platform End-To-End</vt:lpstr>
      <vt:lpstr>Architecture</vt:lpstr>
      <vt:lpstr>Architecture Components</vt:lpstr>
      <vt:lpstr>Recommend a Solution for Data Integration</vt:lpstr>
      <vt:lpstr>Data Flows using Azure Data Factory</vt:lpstr>
      <vt:lpstr>How Data Factory Works</vt:lpstr>
      <vt:lpstr>Data Factory Key Concepts</vt:lpstr>
      <vt:lpstr>Integrate Data Factory and Databricks</vt:lpstr>
      <vt:lpstr>Recommend a Solution for Data Warehousing and Big Data Analytics Integration</vt:lpstr>
      <vt:lpstr>Azure Synapse Analytics</vt:lpstr>
      <vt:lpstr>Azure Synapse Analytics Architecture</vt:lpstr>
      <vt:lpstr>Distributions</vt:lpstr>
      <vt:lpstr>Replicated Tables</vt:lpstr>
      <vt:lpstr>Module 8 Review Questions</vt:lpstr>
      <vt:lpstr>Online Role-based training resources:  Microsoft Learn https://docs.microsoft.com/en-us/learn/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2020-10-16T13:14:37Z</dcterms:created>
  <dcterms:modified xsi:type="dcterms:W3CDTF">2021-04-27T22:06:42Z</dcterms:modified>
</cp:coreProperties>
</file>